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93" r:id="rId3"/>
    <p:sldId id="335" r:id="rId4"/>
    <p:sldId id="330" r:id="rId5"/>
    <p:sldId id="331" r:id="rId6"/>
    <p:sldId id="264" r:id="rId7"/>
    <p:sldId id="283" r:id="rId8"/>
    <p:sldId id="284" r:id="rId9"/>
    <p:sldId id="332" r:id="rId10"/>
    <p:sldId id="285" r:id="rId11"/>
    <p:sldId id="286" r:id="rId12"/>
    <p:sldId id="333" r:id="rId13"/>
    <p:sldId id="287" r:id="rId14"/>
    <p:sldId id="288" r:id="rId15"/>
    <p:sldId id="289" r:id="rId16"/>
    <p:sldId id="290" r:id="rId17"/>
    <p:sldId id="291" r:id="rId18"/>
    <p:sldId id="292" r:id="rId19"/>
    <p:sldId id="294" r:id="rId20"/>
    <p:sldId id="295" r:id="rId21"/>
    <p:sldId id="296" r:id="rId22"/>
    <p:sldId id="297" r:id="rId23"/>
    <p:sldId id="298" r:id="rId24"/>
    <p:sldId id="299" r:id="rId25"/>
    <p:sldId id="266" r:id="rId26"/>
    <p:sldId id="300" r:id="rId27"/>
    <p:sldId id="301" r:id="rId28"/>
    <p:sldId id="302" r:id="rId29"/>
    <p:sldId id="303" r:id="rId30"/>
    <p:sldId id="304" r:id="rId31"/>
    <p:sldId id="306" r:id="rId32"/>
    <p:sldId id="305" r:id="rId33"/>
    <p:sldId id="307" r:id="rId34"/>
    <p:sldId id="308" r:id="rId35"/>
    <p:sldId id="310" r:id="rId36"/>
    <p:sldId id="311" r:id="rId37"/>
    <p:sldId id="312" r:id="rId38"/>
    <p:sldId id="309" r:id="rId39"/>
    <p:sldId id="313" r:id="rId40"/>
    <p:sldId id="314" r:id="rId41"/>
    <p:sldId id="315" r:id="rId42"/>
    <p:sldId id="329" r:id="rId43"/>
    <p:sldId id="316" r:id="rId44"/>
    <p:sldId id="336" r:id="rId45"/>
    <p:sldId id="326" r:id="rId46"/>
    <p:sldId id="337" r:id="rId47"/>
    <p:sldId id="338" r:id="rId48"/>
    <p:sldId id="339" r:id="rId49"/>
    <p:sldId id="340" r:id="rId50"/>
    <p:sldId id="341" r:id="rId51"/>
    <p:sldId id="259" r:id="rId52"/>
    <p:sldId id="343" r:id="rId53"/>
    <p:sldId id="258" r:id="rId54"/>
    <p:sldId id="344" r:id="rId55"/>
    <p:sldId id="260" r:id="rId56"/>
    <p:sldId id="262" r:id="rId57"/>
    <p:sldId id="263" r:id="rId58"/>
    <p:sldId id="342" r:id="rId59"/>
    <p:sldId id="359" r:id="rId60"/>
    <p:sldId id="345" r:id="rId61"/>
    <p:sldId id="269" r:id="rId62"/>
    <p:sldId id="270" r:id="rId63"/>
    <p:sldId id="272" r:id="rId64"/>
    <p:sldId id="273" r:id="rId65"/>
    <p:sldId id="274" r:id="rId66"/>
    <p:sldId id="275" r:id="rId67"/>
    <p:sldId id="276" r:id="rId68"/>
    <p:sldId id="277" r:id="rId69"/>
    <p:sldId id="279" r:id="rId70"/>
    <p:sldId id="281" r:id="rId71"/>
    <p:sldId id="282" r:id="rId72"/>
    <p:sldId id="346" r:id="rId73"/>
    <p:sldId id="347" r:id="rId74"/>
    <p:sldId id="348" r:id="rId75"/>
    <p:sldId id="349" r:id="rId76"/>
    <p:sldId id="350" r:id="rId77"/>
    <p:sldId id="351" r:id="rId78"/>
    <p:sldId id="352" r:id="rId79"/>
    <p:sldId id="353" r:id="rId80"/>
    <p:sldId id="354" r:id="rId81"/>
    <p:sldId id="355" r:id="rId82"/>
    <p:sldId id="356" r:id="rId83"/>
    <p:sldId id="357" r:id="rId84"/>
    <p:sldId id="35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2" autoAdjust="0"/>
    <p:restoredTop sz="94660"/>
  </p:normalViewPr>
  <p:slideViewPr>
    <p:cSldViewPr snapToGrid="0">
      <p:cViewPr varScale="1">
        <p:scale>
          <a:sx n="112" d="100"/>
          <a:sy n="112" d="100"/>
        </p:scale>
        <p:origin x="4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821A8-5640-467B-8C9E-AED324787E41}" type="datetimeFigureOut">
              <a:rPr lang="en-AU" smtClean="0"/>
              <a:t>4/04/2024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EDCF8-4313-457E-BF40-DB31C3254150}" type="slidenum">
              <a:rPr lang="en-AU" smtClean="0"/>
              <a:t>‹#›</a:t>
            </a:fld>
            <a:endParaRPr lang="en-AU" dirty="0"/>
          </a:p>
        </p:txBody>
      </p:sp>
    </p:spTree>
    <p:extLst>
      <p:ext uri="{BB962C8B-B14F-4D97-AF65-F5344CB8AC3E}">
        <p14:creationId xmlns:p14="http://schemas.microsoft.com/office/powerpoint/2010/main" val="387653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150D-EA37-C262-24BD-8A279FA40C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C0256C6-9E12-419F-D0EC-B5BA02E947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26AF276-1D59-D368-C374-E61C84885F44}"/>
              </a:ext>
            </a:extLst>
          </p:cNvPr>
          <p:cNvSpPr>
            <a:spLocks noGrp="1"/>
          </p:cNvSpPr>
          <p:nvPr>
            <p:ph type="dt" sz="half" idx="10"/>
          </p:nvPr>
        </p:nvSpPr>
        <p:spPr/>
        <p:txBody>
          <a:bodyPr/>
          <a:lstStyle/>
          <a:p>
            <a:fld id="{674002B1-B112-42EA-AC2A-A093893E197F}" type="datetime1">
              <a:rPr lang="en-AU" smtClean="0"/>
              <a:t>4/04/2024</a:t>
            </a:fld>
            <a:endParaRPr lang="en-AU" dirty="0"/>
          </a:p>
        </p:txBody>
      </p:sp>
      <p:sp>
        <p:nvSpPr>
          <p:cNvPr id="5" name="Footer Placeholder 4">
            <a:extLst>
              <a:ext uri="{FF2B5EF4-FFF2-40B4-BE49-F238E27FC236}">
                <a16:creationId xmlns:a16="http://schemas.microsoft.com/office/drawing/2014/main" id="{813E87CB-2111-B1A2-F0BD-D4DEE5ED5E25}"/>
              </a:ext>
            </a:extLst>
          </p:cNvPr>
          <p:cNvSpPr>
            <a:spLocks noGrp="1"/>
          </p:cNvSpPr>
          <p:nvPr>
            <p:ph type="ftr" sz="quarter" idx="11"/>
          </p:nvPr>
        </p:nvSpPr>
        <p:spPr/>
        <p:txBody>
          <a:bodyPr/>
          <a:lstStyle/>
          <a:p>
            <a:r>
              <a:rPr lang="en-AU" dirty="0"/>
              <a:t>Fr Vincent Glynn 2023</a:t>
            </a:r>
          </a:p>
        </p:txBody>
      </p:sp>
      <p:sp>
        <p:nvSpPr>
          <p:cNvPr id="6" name="Slide Number Placeholder 5">
            <a:extLst>
              <a:ext uri="{FF2B5EF4-FFF2-40B4-BE49-F238E27FC236}">
                <a16:creationId xmlns:a16="http://schemas.microsoft.com/office/drawing/2014/main" id="{AADB35DD-E1EF-CF1B-35A6-8BCCAC80B148}"/>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126955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C095-9A99-FD81-FA2F-604A0EC9475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C52E666-0E8B-7AD1-AD60-0EEBB4EC46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30D7E25-C84E-040F-7FF7-56154D52A2DB}"/>
              </a:ext>
            </a:extLst>
          </p:cNvPr>
          <p:cNvSpPr>
            <a:spLocks noGrp="1"/>
          </p:cNvSpPr>
          <p:nvPr>
            <p:ph type="dt" sz="half" idx="10"/>
          </p:nvPr>
        </p:nvSpPr>
        <p:spPr/>
        <p:txBody>
          <a:bodyPr/>
          <a:lstStyle/>
          <a:p>
            <a:fld id="{6A84C0BB-ED8F-4E19-9533-403479ED26B9}" type="datetime1">
              <a:rPr lang="en-AU" smtClean="0"/>
              <a:t>4/04/2024</a:t>
            </a:fld>
            <a:endParaRPr lang="en-AU" dirty="0"/>
          </a:p>
        </p:txBody>
      </p:sp>
      <p:sp>
        <p:nvSpPr>
          <p:cNvPr id="5" name="Footer Placeholder 4">
            <a:extLst>
              <a:ext uri="{FF2B5EF4-FFF2-40B4-BE49-F238E27FC236}">
                <a16:creationId xmlns:a16="http://schemas.microsoft.com/office/drawing/2014/main" id="{02C20497-1559-A412-52C2-4F4FEF156F55}"/>
              </a:ext>
            </a:extLst>
          </p:cNvPr>
          <p:cNvSpPr>
            <a:spLocks noGrp="1"/>
          </p:cNvSpPr>
          <p:nvPr>
            <p:ph type="ftr" sz="quarter" idx="11"/>
          </p:nvPr>
        </p:nvSpPr>
        <p:spPr/>
        <p:txBody>
          <a:bodyPr/>
          <a:lstStyle/>
          <a:p>
            <a:r>
              <a:rPr lang="en-AU" dirty="0"/>
              <a:t>Fr Vincent Glynn 2023</a:t>
            </a:r>
          </a:p>
        </p:txBody>
      </p:sp>
      <p:sp>
        <p:nvSpPr>
          <p:cNvPr id="6" name="Slide Number Placeholder 5">
            <a:extLst>
              <a:ext uri="{FF2B5EF4-FFF2-40B4-BE49-F238E27FC236}">
                <a16:creationId xmlns:a16="http://schemas.microsoft.com/office/drawing/2014/main" id="{D0AFBEFC-7FB8-8332-54BD-3182E6082C32}"/>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348533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2F897-5AFC-F3E2-7D2F-37692D6750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0470F2B-D161-9946-75E3-1293EBFED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73C971-C779-2AB0-4557-EA3DC72D9039}"/>
              </a:ext>
            </a:extLst>
          </p:cNvPr>
          <p:cNvSpPr>
            <a:spLocks noGrp="1"/>
          </p:cNvSpPr>
          <p:nvPr>
            <p:ph type="dt" sz="half" idx="10"/>
          </p:nvPr>
        </p:nvSpPr>
        <p:spPr/>
        <p:txBody>
          <a:bodyPr/>
          <a:lstStyle/>
          <a:p>
            <a:fld id="{34E4FFD7-6AD8-4B68-9DD2-37770348A637}" type="datetime1">
              <a:rPr lang="en-AU" smtClean="0"/>
              <a:t>4/04/2024</a:t>
            </a:fld>
            <a:endParaRPr lang="en-AU" dirty="0"/>
          </a:p>
        </p:txBody>
      </p:sp>
      <p:sp>
        <p:nvSpPr>
          <p:cNvPr id="5" name="Footer Placeholder 4">
            <a:extLst>
              <a:ext uri="{FF2B5EF4-FFF2-40B4-BE49-F238E27FC236}">
                <a16:creationId xmlns:a16="http://schemas.microsoft.com/office/drawing/2014/main" id="{23F1CBD3-7E4D-952A-0C0A-0635EF26B636}"/>
              </a:ext>
            </a:extLst>
          </p:cNvPr>
          <p:cNvSpPr>
            <a:spLocks noGrp="1"/>
          </p:cNvSpPr>
          <p:nvPr>
            <p:ph type="ftr" sz="quarter" idx="11"/>
          </p:nvPr>
        </p:nvSpPr>
        <p:spPr/>
        <p:txBody>
          <a:bodyPr/>
          <a:lstStyle/>
          <a:p>
            <a:r>
              <a:rPr lang="en-AU" dirty="0"/>
              <a:t>Fr Vincent Glynn 2023</a:t>
            </a:r>
          </a:p>
        </p:txBody>
      </p:sp>
      <p:sp>
        <p:nvSpPr>
          <p:cNvPr id="6" name="Slide Number Placeholder 5">
            <a:extLst>
              <a:ext uri="{FF2B5EF4-FFF2-40B4-BE49-F238E27FC236}">
                <a16:creationId xmlns:a16="http://schemas.microsoft.com/office/drawing/2014/main" id="{0DC312EB-7780-82FE-E933-687685035247}"/>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261886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3C98-0A98-D36B-F4DF-3846368B5DB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492D0EC-BF73-FB61-1F2A-65514B4DB4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B8596C5-74BD-6C42-92DC-036C39F373CE}"/>
              </a:ext>
            </a:extLst>
          </p:cNvPr>
          <p:cNvSpPr>
            <a:spLocks noGrp="1"/>
          </p:cNvSpPr>
          <p:nvPr>
            <p:ph type="dt" sz="half" idx="10"/>
          </p:nvPr>
        </p:nvSpPr>
        <p:spPr/>
        <p:txBody>
          <a:bodyPr/>
          <a:lstStyle/>
          <a:p>
            <a:fld id="{8CE490E8-766A-462B-AF17-0CCE7C09D0C4}" type="datetime1">
              <a:rPr lang="en-AU" smtClean="0"/>
              <a:t>4/04/2024</a:t>
            </a:fld>
            <a:endParaRPr lang="en-AU" dirty="0"/>
          </a:p>
        </p:txBody>
      </p:sp>
      <p:sp>
        <p:nvSpPr>
          <p:cNvPr id="5" name="Footer Placeholder 4">
            <a:extLst>
              <a:ext uri="{FF2B5EF4-FFF2-40B4-BE49-F238E27FC236}">
                <a16:creationId xmlns:a16="http://schemas.microsoft.com/office/drawing/2014/main" id="{29149C2D-A10D-BC5A-49BF-476B9219AB53}"/>
              </a:ext>
            </a:extLst>
          </p:cNvPr>
          <p:cNvSpPr>
            <a:spLocks noGrp="1"/>
          </p:cNvSpPr>
          <p:nvPr>
            <p:ph type="ftr" sz="quarter" idx="11"/>
          </p:nvPr>
        </p:nvSpPr>
        <p:spPr/>
        <p:txBody>
          <a:bodyPr/>
          <a:lstStyle/>
          <a:p>
            <a:r>
              <a:rPr lang="en-AU" dirty="0"/>
              <a:t>Fr Vincent Glynn 2023</a:t>
            </a:r>
          </a:p>
        </p:txBody>
      </p:sp>
      <p:sp>
        <p:nvSpPr>
          <p:cNvPr id="6" name="Slide Number Placeholder 5">
            <a:extLst>
              <a:ext uri="{FF2B5EF4-FFF2-40B4-BE49-F238E27FC236}">
                <a16:creationId xmlns:a16="http://schemas.microsoft.com/office/drawing/2014/main" id="{32A381E9-B261-2269-75DC-18D965B8B376}"/>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100038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B74C-B4D2-05A2-6037-7CFA5912F4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7839285-4575-5E53-428F-E6F0213F53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523B63-AB51-12AE-8C5F-B6540B0A56FD}"/>
              </a:ext>
            </a:extLst>
          </p:cNvPr>
          <p:cNvSpPr>
            <a:spLocks noGrp="1"/>
          </p:cNvSpPr>
          <p:nvPr>
            <p:ph type="dt" sz="half" idx="10"/>
          </p:nvPr>
        </p:nvSpPr>
        <p:spPr/>
        <p:txBody>
          <a:bodyPr/>
          <a:lstStyle/>
          <a:p>
            <a:fld id="{0A07F6EA-0AF2-48B6-9ADC-837EE8224CA8}" type="datetime1">
              <a:rPr lang="en-AU" smtClean="0"/>
              <a:t>4/04/2024</a:t>
            </a:fld>
            <a:endParaRPr lang="en-AU" dirty="0"/>
          </a:p>
        </p:txBody>
      </p:sp>
      <p:sp>
        <p:nvSpPr>
          <p:cNvPr id="5" name="Footer Placeholder 4">
            <a:extLst>
              <a:ext uri="{FF2B5EF4-FFF2-40B4-BE49-F238E27FC236}">
                <a16:creationId xmlns:a16="http://schemas.microsoft.com/office/drawing/2014/main" id="{2884989D-FDEC-FCE4-C3BD-B47029548426}"/>
              </a:ext>
            </a:extLst>
          </p:cNvPr>
          <p:cNvSpPr>
            <a:spLocks noGrp="1"/>
          </p:cNvSpPr>
          <p:nvPr>
            <p:ph type="ftr" sz="quarter" idx="11"/>
          </p:nvPr>
        </p:nvSpPr>
        <p:spPr/>
        <p:txBody>
          <a:bodyPr/>
          <a:lstStyle/>
          <a:p>
            <a:r>
              <a:rPr lang="en-AU" dirty="0"/>
              <a:t>Fr Vincent Glynn 2023</a:t>
            </a:r>
          </a:p>
        </p:txBody>
      </p:sp>
      <p:sp>
        <p:nvSpPr>
          <p:cNvPr id="6" name="Slide Number Placeholder 5">
            <a:extLst>
              <a:ext uri="{FF2B5EF4-FFF2-40B4-BE49-F238E27FC236}">
                <a16:creationId xmlns:a16="http://schemas.microsoft.com/office/drawing/2014/main" id="{B9AAB48E-2876-3B11-9765-48F55A161C13}"/>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2520015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41DAF-8D53-D59F-CB97-2A943D9FA75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FEC141D-EC95-00A8-063F-D70DEC075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6B57DF1-AF15-C66A-4D6C-D95DC9C454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EAFC8E8-5DFF-0F19-D994-897501BCA0CD}"/>
              </a:ext>
            </a:extLst>
          </p:cNvPr>
          <p:cNvSpPr>
            <a:spLocks noGrp="1"/>
          </p:cNvSpPr>
          <p:nvPr>
            <p:ph type="dt" sz="half" idx="10"/>
          </p:nvPr>
        </p:nvSpPr>
        <p:spPr/>
        <p:txBody>
          <a:bodyPr/>
          <a:lstStyle/>
          <a:p>
            <a:fld id="{6A5314BE-AC9E-46AB-9F34-C445AF861CB6}" type="datetime1">
              <a:rPr lang="en-AU" smtClean="0"/>
              <a:t>4/04/2024</a:t>
            </a:fld>
            <a:endParaRPr lang="en-AU" dirty="0"/>
          </a:p>
        </p:txBody>
      </p:sp>
      <p:sp>
        <p:nvSpPr>
          <p:cNvPr id="6" name="Footer Placeholder 5">
            <a:extLst>
              <a:ext uri="{FF2B5EF4-FFF2-40B4-BE49-F238E27FC236}">
                <a16:creationId xmlns:a16="http://schemas.microsoft.com/office/drawing/2014/main" id="{89597311-C28E-62AF-82CB-D5DB065D2BF9}"/>
              </a:ext>
            </a:extLst>
          </p:cNvPr>
          <p:cNvSpPr>
            <a:spLocks noGrp="1"/>
          </p:cNvSpPr>
          <p:nvPr>
            <p:ph type="ftr" sz="quarter" idx="11"/>
          </p:nvPr>
        </p:nvSpPr>
        <p:spPr/>
        <p:txBody>
          <a:bodyPr/>
          <a:lstStyle/>
          <a:p>
            <a:r>
              <a:rPr lang="en-AU" dirty="0"/>
              <a:t>Fr Vincent Glynn 2023</a:t>
            </a:r>
          </a:p>
        </p:txBody>
      </p:sp>
      <p:sp>
        <p:nvSpPr>
          <p:cNvPr id="7" name="Slide Number Placeholder 6">
            <a:extLst>
              <a:ext uri="{FF2B5EF4-FFF2-40B4-BE49-F238E27FC236}">
                <a16:creationId xmlns:a16="http://schemas.microsoft.com/office/drawing/2014/main" id="{43BF284F-6AC6-8591-BC4E-697ED8547E58}"/>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297621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0961-6BB9-1E87-1C56-AD2E8019587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641D277-EB19-9E82-662B-E5FE9FC04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4993F1-04E3-A12E-6B86-BBACB27231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0990358-A2A4-386A-6EC8-9063D52563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0EE112-E7EB-2EB9-A3A8-3B0B959DCF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1DBE8D0-E9B7-38F6-9894-93BBB9CB3FC1}"/>
              </a:ext>
            </a:extLst>
          </p:cNvPr>
          <p:cNvSpPr>
            <a:spLocks noGrp="1"/>
          </p:cNvSpPr>
          <p:nvPr>
            <p:ph type="dt" sz="half" idx="10"/>
          </p:nvPr>
        </p:nvSpPr>
        <p:spPr/>
        <p:txBody>
          <a:bodyPr/>
          <a:lstStyle/>
          <a:p>
            <a:fld id="{AE0C5639-6E64-4800-BFCB-BEB541049DDB}" type="datetime1">
              <a:rPr lang="en-AU" smtClean="0"/>
              <a:t>4/04/2024</a:t>
            </a:fld>
            <a:endParaRPr lang="en-AU" dirty="0"/>
          </a:p>
        </p:txBody>
      </p:sp>
      <p:sp>
        <p:nvSpPr>
          <p:cNvPr id="8" name="Footer Placeholder 7">
            <a:extLst>
              <a:ext uri="{FF2B5EF4-FFF2-40B4-BE49-F238E27FC236}">
                <a16:creationId xmlns:a16="http://schemas.microsoft.com/office/drawing/2014/main" id="{F6355950-7F66-13D3-5E83-E124AAB5E148}"/>
              </a:ext>
            </a:extLst>
          </p:cNvPr>
          <p:cNvSpPr>
            <a:spLocks noGrp="1"/>
          </p:cNvSpPr>
          <p:nvPr>
            <p:ph type="ftr" sz="quarter" idx="11"/>
          </p:nvPr>
        </p:nvSpPr>
        <p:spPr/>
        <p:txBody>
          <a:bodyPr/>
          <a:lstStyle/>
          <a:p>
            <a:r>
              <a:rPr lang="en-AU" dirty="0"/>
              <a:t>Fr Vincent Glynn 2023</a:t>
            </a:r>
          </a:p>
        </p:txBody>
      </p:sp>
      <p:sp>
        <p:nvSpPr>
          <p:cNvPr id="9" name="Slide Number Placeholder 8">
            <a:extLst>
              <a:ext uri="{FF2B5EF4-FFF2-40B4-BE49-F238E27FC236}">
                <a16:creationId xmlns:a16="http://schemas.microsoft.com/office/drawing/2014/main" id="{F746E92A-5638-34E0-B609-C1513EF0823B}"/>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333509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C23E-87F5-A9D8-F4A6-EB4222015EB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57EC960-5216-8E5A-79A1-324CF8F7BC60}"/>
              </a:ext>
            </a:extLst>
          </p:cNvPr>
          <p:cNvSpPr>
            <a:spLocks noGrp="1"/>
          </p:cNvSpPr>
          <p:nvPr>
            <p:ph type="dt" sz="half" idx="10"/>
          </p:nvPr>
        </p:nvSpPr>
        <p:spPr/>
        <p:txBody>
          <a:bodyPr/>
          <a:lstStyle/>
          <a:p>
            <a:fld id="{A903B64A-5B15-4FFC-9BDD-19C3C0D3BF27}" type="datetime1">
              <a:rPr lang="en-AU" smtClean="0"/>
              <a:t>4/04/2024</a:t>
            </a:fld>
            <a:endParaRPr lang="en-AU" dirty="0"/>
          </a:p>
        </p:txBody>
      </p:sp>
      <p:sp>
        <p:nvSpPr>
          <p:cNvPr id="4" name="Footer Placeholder 3">
            <a:extLst>
              <a:ext uri="{FF2B5EF4-FFF2-40B4-BE49-F238E27FC236}">
                <a16:creationId xmlns:a16="http://schemas.microsoft.com/office/drawing/2014/main" id="{A36C4F86-7D96-DB02-BFC4-6802736178B9}"/>
              </a:ext>
            </a:extLst>
          </p:cNvPr>
          <p:cNvSpPr>
            <a:spLocks noGrp="1"/>
          </p:cNvSpPr>
          <p:nvPr>
            <p:ph type="ftr" sz="quarter" idx="11"/>
          </p:nvPr>
        </p:nvSpPr>
        <p:spPr/>
        <p:txBody>
          <a:bodyPr/>
          <a:lstStyle/>
          <a:p>
            <a:r>
              <a:rPr lang="en-AU" dirty="0"/>
              <a:t>Fr Vincent Glynn 2023</a:t>
            </a:r>
          </a:p>
        </p:txBody>
      </p:sp>
      <p:sp>
        <p:nvSpPr>
          <p:cNvPr id="5" name="Slide Number Placeholder 4">
            <a:extLst>
              <a:ext uri="{FF2B5EF4-FFF2-40B4-BE49-F238E27FC236}">
                <a16:creationId xmlns:a16="http://schemas.microsoft.com/office/drawing/2014/main" id="{DCD7BED0-53CB-E36A-1F59-0A8DC5803C92}"/>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338700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EB8BA-B193-DB2A-F243-97D59B94D304}"/>
              </a:ext>
            </a:extLst>
          </p:cNvPr>
          <p:cNvSpPr>
            <a:spLocks noGrp="1"/>
          </p:cNvSpPr>
          <p:nvPr>
            <p:ph type="dt" sz="half" idx="10"/>
          </p:nvPr>
        </p:nvSpPr>
        <p:spPr/>
        <p:txBody>
          <a:bodyPr/>
          <a:lstStyle/>
          <a:p>
            <a:fld id="{F6C46DAE-DD24-4D7D-BA72-105650491D4F}" type="datetime1">
              <a:rPr lang="en-AU" smtClean="0"/>
              <a:t>4/04/2024</a:t>
            </a:fld>
            <a:endParaRPr lang="en-AU" dirty="0"/>
          </a:p>
        </p:txBody>
      </p:sp>
      <p:sp>
        <p:nvSpPr>
          <p:cNvPr id="3" name="Footer Placeholder 2">
            <a:extLst>
              <a:ext uri="{FF2B5EF4-FFF2-40B4-BE49-F238E27FC236}">
                <a16:creationId xmlns:a16="http://schemas.microsoft.com/office/drawing/2014/main" id="{D62070E6-F90E-2A00-B8DA-3CC34C2B1F3A}"/>
              </a:ext>
            </a:extLst>
          </p:cNvPr>
          <p:cNvSpPr>
            <a:spLocks noGrp="1"/>
          </p:cNvSpPr>
          <p:nvPr>
            <p:ph type="ftr" sz="quarter" idx="11"/>
          </p:nvPr>
        </p:nvSpPr>
        <p:spPr/>
        <p:txBody>
          <a:bodyPr/>
          <a:lstStyle/>
          <a:p>
            <a:r>
              <a:rPr lang="en-AU" dirty="0"/>
              <a:t>Fr Vincent Glynn 2023</a:t>
            </a:r>
          </a:p>
        </p:txBody>
      </p:sp>
      <p:sp>
        <p:nvSpPr>
          <p:cNvPr id="4" name="Slide Number Placeholder 3">
            <a:extLst>
              <a:ext uri="{FF2B5EF4-FFF2-40B4-BE49-F238E27FC236}">
                <a16:creationId xmlns:a16="http://schemas.microsoft.com/office/drawing/2014/main" id="{7EE81912-D4B9-66E3-E9A3-DD74A303C03B}"/>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3918333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67CD-6C92-721C-7213-325BD5A8F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29447BD-2735-D104-7D2C-C615506AB9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24644B7-4603-94D8-2265-E5C29703C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E7C02E-5B2F-34B2-B2FF-DEFD332D4AB8}"/>
              </a:ext>
            </a:extLst>
          </p:cNvPr>
          <p:cNvSpPr>
            <a:spLocks noGrp="1"/>
          </p:cNvSpPr>
          <p:nvPr>
            <p:ph type="dt" sz="half" idx="10"/>
          </p:nvPr>
        </p:nvSpPr>
        <p:spPr/>
        <p:txBody>
          <a:bodyPr/>
          <a:lstStyle/>
          <a:p>
            <a:fld id="{164DB926-0BB9-4902-A5CE-850B9393A997}" type="datetime1">
              <a:rPr lang="en-AU" smtClean="0"/>
              <a:t>4/04/2024</a:t>
            </a:fld>
            <a:endParaRPr lang="en-AU" dirty="0"/>
          </a:p>
        </p:txBody>
      </p:sp>
      <p:sp>
        <p:nvSpPr>
          <p:cNvPr id="6" name="Footer Placeholder 5">
            <a:extLst>
              <a:ext uri="{FF2B5EF4-FFF2-40B4-BE49-F238E27FC236}">
                <a16:creationId xmlns:a16="http://schemas.microsoft.com/office/drawing/2014/main" id="{B9C59773-F872-B8DF-8949-197A226EFB85}"/>
              </a:ext>
            </a:extLst>
          </p:cNvPr>
          <p:cNvSpPr>
            <a:spLocks noGrp="1"/>
          </p:cNvSpPr>
          <p:nvPr>
            <p:ph type="ftr" sz="quarter" idx="11"/>
          </p:nvPr>
        </p:nvSpPr>
        <p:spPr/>
        <p:txBody>
          <a:bodyPr/>
          <a:lstStyle/>
          <a:p>
            <a:r>
              <a:rPr lang="en-AU" dirty="0"/>
              <a:t>Fr Vincent Glynn 2023</a:t>
            </a:r>
          </a:p>
        </p:txBody>
      </p:sp>
      <p:sp>
        <p:nvSpPr>
          <p:cNvPr id="7" name="Slide Number Placeholder 6">
            <a:extLst>
              <a:ext uri="{FF2B5EF4-FFF2-40B4-BE49-F238E27FC236}">
                <a16:creationId xmlns:a16="http://schemas.microsoft.com/office/drawing/2014/main" id="{1DBDEB12-5C4B-43C1-7A9F-F4E7413E3AA0}"/>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3342149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6E1C8-7E5F-AE01-FC61-E2DBA8EDB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5C7E87E-5839-0F67-C627-AA9ADA6303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ABD9BD74-471B-8F07-49D2-1A4BA7450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2B4B7-FEB5-16E8-D942-ADA208754B33}"/>
              </a:ext>
            </a:extLst>
          </p:cNvPr>
          <p:cNvSpPr>
            <a:spLocks noGrp="1"/>
          </p:cNvSpPr>
          <p:nvPr>
            <p:ph type="dt" sz="half" idx="10"/>
          </p:nvPr>
        </p:nvSpPr>
        <p:spPr/>
        <p:txBody>
          <a:bodyPr/>
          <a:lstStyle/>
          <a:p>
            <a:fld id="{B08A7A22-7ADB-485E-9B26-DCA515A897DD}" type="datetime1">
              <a:rPr lang="en-AU" smtClean="0"/>
              <a:t>4/04/2024</a:t>
            </a:fld>
            <a:endParaRPr lang="en-AU" dirty="0"/>
          </a:p>
        </p:txBody>
      </p:sp>
      <p:sp>
        <p:nvSpPr>
          <p:cNvPr id="6" name="Footer Placeholder 5">
            <a:extLst>
              <a:ext uri="{FF2B5EF4-FFF2-40B4-BE49-F238E27FC236}">
                <a16:creationId xmlns:a16="http://schemas.microsoft.com/office/drawing/2014/main" id="{F7B94D73-0B18-4104-FAB1-1C0F6EC6FDD0}"/>
              </a:ext>
            </a:extLst>
          </p:cNvPr>
          <p:cNvSpPr>
            <a:spLocks noGrp="1"/>
          </p:cNvSpPr>
          <p:nvPr>
            <p:ph type="ftr" sz="quarter" idx="11"/>
          </p:nvPr>
        </p:nvSpPr>
        <p:spPr/>
        <p:txBody>
          <a:bodyPr/>
          <a:lstStyle/>
          <a:p>
            <a:r>
              <a:rPr lang="en-AU" dirty="0"/>
              <a:t>Fr Vincent Glynn 2023</a:t>
            </a:r>
          </a:p>
        </p:txBody>
      </p:sp>
      <p:sp>
        <p:nvSpPr>
          <p:cNvPr id="7" name="Slide Number Placeholder 6">
            <a:extLst>
              <a:ext uri="{FF2B5EF4-FFF2-40B4-BE49-F238E27FC236}">
                <a16:creationId xmlns:a16="http://schemas.microsoft.com/office/drawing/2014/main" id="{68778357-3EBD-EEF4-1D2F-5A4F30153D76}"/>
              </a:ext>
            </a:extLst>
          </p:cNvPr>
          <p:cNvSpPr>
            <a:spLocks noGrp="1"/>
          </p:cNvSpPr>
          <p:nvPr>
            <p:ph type="sldNum" sz="quarter" idx="12"/>
          </p:nvPr>
        </p:nvSpPr>
        <p:spPr/>
        <p:txBody>
          <a:bodyPr/>
          <a:lstStyle/>
          <a:p>
            <a:fld id="{A8BEEC32-C2F9-4927-A3D2-A07C3C8B413C}" type="slidenum">
              <a:rPr lang="en-AU" smtClean="0"/>
              <a:t>‹#›</a:t>
            </a:fld>
            <a:endParaRPr lang="en-AU" dirty="0"/>
          </a:p>
        </p:txBody>
      </p:sp>
    </p:spTree>
    <p:extLst>
      <p:ext uri="{BB962C8B-B14F-4D97-AF65-F5344CB8AC3E}">
        <p14:creationId xmlns:p14="http://schemas.microsoft.com/office/powerpoint/2010/main" val="3877800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8D28C-038F-D8FF-CABF-C7D7148C9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58E6F85-898F-A001-A35F-667F2712E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3802812-0B71-2CA2-9002-E4EE2E320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9055A-4421-4625-B90A-8EB388236B59}" type="datetime1">
              <a:rPr lang="en-AU" smtClean="0"/>
              <a:t>4/04/2024</a:t>
            </a:fld>
            <a:endParaRPr lang="en-AU" dirty="0"/>
          </a:p>
        </p:txBody>
      </p:sp>
      <p:sp>
        <p:nvSpPr>
          <p:cNvPr id="5" name="Footer Placeholder 4">
            <a:extLst>
              <a:ext uri="{FF2B5EF4-FFF2-40B4-BE49-F238E27FC236}">
                <a16:creationId xmlns:a16="http://schemas.microsoft.com/office/drawing/2014/main" id="{1C16AA0D-9E5F-A867-D54D-78801D97B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Fr Vincent Glynn 2023</a:t>
            </a:r>
          </a:p>
        </p:txBody>
      </p:sp>
      <p:sp>
        <p:nvSpPr>
          <p:cNvPr id="6" name="Slide Number Placeholder 5">
            <a:extLst>
              <a:ext uri="{FF2B5EF4-FFF2-40B4-BE49-F238E27FC236}">
                <a16:creationId xmlns:a16="http://schemas.microsoft.com/office/drawing/2014/main" id="{1ED76C90-FA12-819D-FB22-B47FFB08A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EEC32-C2F9-4927-A3D2-A07C3C8B413C}" type="slidenum">
              <a:rPr lang="en-AU" smtClean="0"/>
              <a:t>‹#›</a:t>
            </a:fld>
            <a:endParaRPr lang="en-AU" dirty="0"/>
          </a:p>
        </p:txBody>
      </p:sp>
    </p:spTree>
    <p:extLst>
      <p:ext uri="{BB962C8B-B14F-4D97-AF65-F5344CB8AC3E}">
        <p14:creationId xmlns:p14="http://schemas.microsoft.com/office/powerpoint/2010/main" val="2975631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A6F0FBD-2725-5615-C54F-87E70A626659}"/>
              </a:ext>
            </a:extLst>
          </p:cNvPr>
          <p:cNvPicPr>
            <a:picLocks noChangeAspect="1"/>
          </p:cNvPicPr>
          <p:nvPr/>
        </p:nvPicPr>
        <p:blipFill>
          <a:blip r:embed="rId2">
            <a:extLst>
              <a:ext uri="{28A0092B-C50C-407E-A947-70E740481C1C}">
                <a14:useLocalDpi xmlns:a14="http://schemas.microsoft.com/office/drawing/2010/main" val="0"/>
              </a:ext>
            </a:extLst>
          </a:blip>
          <a:srcRect l="14478" r="14478"/>
          <a:stretch/>
        </p:blipFill>
        <p:spPr>
          <a:xfrm>
            <a:off x="4692770" y="10"/>
            <a:ext cx="7499230"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E19C9C-2B97-B5C4-74EC-B0EEC3B9FD20}"/>
              </a:ext>
            </a:extLst>
          </p:cNvPr>
          <p:cNvSpPr>
            <a:spLocks noGrp="1"/>
          </p:cNvSpPr>
          <p:nvPr>
            <p:ph type="ctrTitle"/>
          </p:nvPr>
        </p:nvSpPr>
        <p:spPr>
          <a:xfrm>
            <a:off x="552360" y="1342786"/>
            <a:ext cx="4023360" cy="3204134"/>
          </a:xfrm>
        </p:spPr>
        <p:txBody>
          <a:bodyPr anchor="b">
            <a:normAutofit fontScale="90000"/>
          </a:bodyPr>
          <a:lstStyle/>
          <a:p>
            <a:pPr algn="l"/>
            <a:r>
              <a:rPr lang="en-AU" sz="4800" b="1" dirty="0">
                <a:solidFill>
                  <a:srgbClr val="002060"/>
                </a:solidFill>
              </a:rPr>
              <a:t>Sydney Clergy Conference 2024</a:t>
            </a:r>
            <a:br>
              <a:rPr lang="en-AU" sz="4800" b="1" dirty="0">
                <a:solidFill>
                  <a:srgbClr val="002060"/>
                </a:solidFill>
              </a:rPr>
            </a:br>
            <a:br>
              <a:rPr lang="en-AU" sz="4800" b="1" dirty="0">
                <a:solidFill>
                  <a:srgbClr val="002060"/>
                </a:solidFill>
              </a:rPr>
            </a:br>
            <a:r>
              <a:rPr lang="en-AU" sz="3100" b="1" dirty="0">
                <a:solidFill>
                  <a:schemeClr val="accent1"/>
                </a:solidFill>
              </a:rPr>
              <a:t>Synodality Serving Renewal: </a:t>
            </a:r>
            <a:r>
              <a:rPr lang="en-AU" sz="3100" b="1" i="1" dirty="0">
                <a:solidFill>
                  <a:srgbClr val="00B0F0"/>
                </a:solidFill>
              </a:rPr>
              <a:t>Enabling the Holy Spirit to inspire and guide our missionary response to contemporary challenges</a:t>
            </a:r>
          </a:p>
        </p:txBody>
      </p:sp>
      <p:sp>
        <p:nvSpPr>
          <p:cNvPr id="3" name="Subtitle 2">
            <a:extLst>
              <a:ext uri="{FF2B5EF4-FFF2-40B4-BE49-F238E27FC236}">
                <a16:creationId xmlns:a16="http://schemas.microsoft.com/office/drawing/2014/main" id="{CE46E14D-300E-88F5-EA63-CEC812D6D65D}"/>
              </a:ext>
            </a:extLst>
          </p:cNvPr>
          <p:cNvSpPr>
            <a:spLocks noGrp="1"/>
          </p:cNvSpPr>
          <p:nvPr>
            <p:ph type="subTitle" idx="1"/>
          </p:nvPr>
        </p:nvSpPr>
        <p:spPr>
          <a:xfrm>
            <a:off x="477980" y="4872922"/>
            <a:ext cx="4023359" cy="1208141"/>
          </a:xfrm>
        </p:spPr>
        <p:txBody>
          <a:bodyPr>
            <a:normAutofit/>
          </a:bodyPr>
          <a:lstStyle/>
          <a:p>
            <a:pPr algn="l"/>
            <a:r>
              <a:rPr lang="en-AU" sz="2000" b="1" dirty="0">
                <a:solidFill>
                  <a:srgbClr val="C00000"/>
                </a:solidFill>
              </a:rPr>
              <a:t>Archdiocese of Sydney</a:t>
            </a:r>
          </a:p>
          <a:p>
            <a:pPr algn="l"/>
            <a:r>
              <a:rPr lang="en-AU" sz="2000" b="1" dirty="0">
                <a:solidFill>
                  <a:srgbClr val="7030A0"/>
                </a:solidFill>
              </a:rPr>
              <a:t>8-11 April 2024</a:t>
            </a:r>
          </a:p>
          <a:p>
            <a:pPr algn="l"/>
            <a:r>
              <a:rPr lang="en-AU" sz="2000" b="1" dirty="0">
                <a:solidFill>
                  <a:schemeClr val="accent1">
                    <a:lumMod val="50000"/>
                  </a:schemeClr>
                </a:solidFill>
              </a:rPr>
              <a:t>Archbishop Tim Costelloe SDB</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443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C9FB12-66EC-4127-DE66-AAB0EC927448}"/>
              </a:ext>
            </a:extLst>
          </p:cNvPr>
          <p:cNvPicPr>
            <a:picLocks noGrp="1" noChangeAspect="1"/>
          </p:cNvPicPr>
          <p:nvPr>
            <p:ph idx="1"/>
          </p:nvPr>
        </p:nvPicPr>
        <p:blipFill>
          <a:blip r:embed="rId2"/>
          <a:stretch>
            <a:fillRect/>
          </a:stretch>
        </p:blipFill>
        <p:spPr>
          <a:xfrm>
            <a:off x="478900" y="183376"/>
            <a:ext cx="6527007" cy="4351338"/>
          </a:xfrm>
          <a:prstGeom prst="rect">
            <a:avLst/>
          </a:prstGeom>
        </p:spPr>
      </p:pic>
      <p:sp>
        <p:nvSpPr>
          <p:cNvPr id="6" name="TextBox 5">
            <a:extLst>
              <a:ext uri="{FF2B5EF4-FFF2-40B4-BE49-F238E27FC236}">
                <a16:creationId xmlns:a16="http://schemas.microsoft.com/office/drawing/2014/main" id="{A50BE5A6-2790-3010-340B-54AD7DF565C2}"/>
              </a:ext>
            </a:extLst>
          </p:cNvPr>
          <p:cNvSpPr txBox="1"/>
          <p:nvPr/>
        </p:nvSpPr>
        <p:spPr>
          <a:xfrm>
            <a:off x="7335411" y="1819276"/>
            <a:ext cx="4234814" cy="1815882"/>
          </a:xfrm>
          <a:prstGeom prst="rect">
            <a:avLst/>
          </a:prstGeom>
          <a:noFill/>
        </p:spPr>
        <p:txBody>
          <a:bodyPr wrap="none" rtlCol="0">
            <a:spAutoFit/>
          </a:bodyPr>
          <a:lstStyle/>
          <a:p>
            <a:r>
              <a:rPr lang="en-AU" sz="2800" dirty="0"/>
              <a:t>If a juggler focuses only </a:t>
            </a:r>
          </a:p>
          <a:p>
            <a:r>
              <a:rPr lang="en-AU" sz="2800" dirty="0"/>
              <a:t>on one or two of the balls,</a:t>
            </a:r>
          </a:p>
          <a:p>
            <a:r>
              <a:rPr lang="en-AU" sz="2800" dirty="0"/>
              <a:t>it will be impossible to keep</a:t>
            </a:r>
          </a:p>
          <a:p>
            <a:r>
              <a:rPr lang="en-AU" sz="2800" dirty="0"/>
              <a:t>all of the balls “in play”. </a:t>
            </a:r>
          </a:p>
        </p:txBody>
      </p:sp>
      <p:sp>
        <p:nvSpPr>
          <p:cNvPr id="7" name="TextBox 6">
            <a:extLst>
              <a:ext uri="{FF2B5EF4-FFF2-40B4-BE49-F238E27FC236}">
                <a16:creationId xmlns:a16="http://schemas.microsoft.com/office/drawing/2014/main" id="{28A444B7-EC09-DD3B-B7F2-51E92FBE7F5E}"/>
              </a:ext>
            </a:extLst>
          </p:cNvPr>
          <p:cNvSpPr txBox="1"/>
          <p:nvPr/>
        </p:nvSpPr>
        <p:spPr>
          <a:xfrm>
            <a:off x="1552756" y="4923215"/>
            <a:ext cx="8393502" cy="1938992"/>
          </a:xfrm>
          <a:prstGeom prst="rect">
            <a:avLst/>
          </a:prstGeom>
          <a:noFill/>
        </p:spPr>
        <p:txBody>
          <a:bodyPr wrap="square" rtlCol="0">
            <a:spAutoFit/>
          </a:bodyPr>
          <a:lstStyle/>
          <a:p>
            <a:r>
              <a:rPr lang="en-AU" sz="2400" dirty="0"/>
              <a:t>If we, as the Church in any particular diocese, </a:t>
            </a:r>
          </a:p>
          <a:p>
            <a:r>
              <a:rPr lang="en-AU" sz="2400" dirty="0"/>
              <a:t>(in this case the archdiocese of Sydney) </a:t>
            </a:r>
          </a:p>
          <a:p>
            <a:r>
              <a:rPr lang="en-AU" sz="2400" dirty="0"/>
              <a:t>are to walk together into a greater fidelity to the Lord, </a:t>
            </a:r>
          </a:p>
          <a:p>
            <a:r>
              <a:rPr lang="en-AU" sz="2400" dirty="0"/>
              <a:t>we must constantly seek to be attentive </a:t>
            </a:r>
          </a:p>
          <a:p>
            <a:r>
              <a:rPr lang="en-AU" sz="2400" dirty="0"/>
              <a:t>to all three dimensions of our life of faith</a:t>
            </a:r>
          </a:p>
        </p:txBody>
      </p:sp>
    </p:spTree>
    <p:extLst>
      <p:ext uri="{BB962C8B-B14F-4D97-AF65-F5344CB8AC3E}">
        <p14:creationId xmlns:p14="http://schemas.microsoft.com/office/powerpoint/2010/main" val="2646973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60F3FB-3E14-71B1-5B3B-7E624401E7F6}"/>
              </a:ext>
            </a:extLst>
          </p:cNvPr>
          <p:cNvSpPr>
            <a:spLocks noGrp="1"/>
          </p:cNvSpPr>
          <p:nvPr>
            <p:ph idx="1"/>
          </p:nvPr>
        </p:nvSpPr>
        <p:spPr>
          <a:xfrm>
            <a:off x="738187" y="589755"/>
            <a:ext cx="10515600" cy="5853907"/>
          </a:xfrm>
        </p:spPr>
        <p:txBody>
          <a:bodyPr>
            <a:normAutofit fontScale="92500" lnSpcReduction="10000"/>
          </a:bodyPr>
          <a:lstStyle/>
          <a:p>
            <a:pPr marL="0" indent="0">
              <a:buNone/>
            </a:pPr>
            <a:r>
              <a:rPr lang="en-AU" b="1" dirty="0"/>
              <a:t>The Scriptures</a:t>
            </a:r>
          </a:p>
          <a:p>
            <a:pPr marL="0" indent="0">
              <a:buNone/>
            </a:pPr>
            <a:r>
              <a:rPr lang="en-AU" b="0" i="0" dirty="0">
                <a:solidFill>
                  <a:srgbClr val="000000"/>
                </a:solidFill>
                <a:effectLst/>
                <a:latin typeface="system-ui"/>
              </a:rPr>
              <a:t>Long ago God spoke to our ancestors in many and various ways by the prophets, but in these last days he has spoken to us by a Son, whom he appointed heir of all things, through whom he also created the worlds. </a:t>
            </a:r>
            <a:r>
              <a:rPr lang="en-AU" b="1" i="0" baseline="30000" dirty="0">
                <a:solidFill>
                  <a:srgbClr val="000000"/>
                </a:solidFill>
                <a:effectLst/>
                <a:latin typeface="system-ui"/>
              </a:rPr>
              <a:t> </a:t>
            </a:r>
            <a:r>
              <a:rPr lang="en-AU" b="0" i="0" dirty="0">
                <a:solidFill>
                  <a:srgbClr val="000000"/>
                </a:solidFill>
                <a:effectLst/>
                <a:latin typeface="system-ui"/>
              </a:rPr>
              <a:t>He is the reflection of God’s glory and the exact imprint of God’s very being, and he sustains all things by his powerful word.</a:t>
            </a:r>
          </a:p>
          <a:p>
            <a:pPr marL="0" indent="0">
              <a:buNone/>
            </a:pPr>
            <a:r>
              <a:rPr lang="en-AU" dirty="0">
                <a:solidFill>
                  <a:srgbClr val="000000"/>
                </a:solidFill>
                <a:latin typeface="system-ui"/>
              </a:rPr>
              <a:t>(Hebrews 1:1-4)</a:t>
            </a:r>
          </a:p>
          <a:p>
            <a:endParaRPr lang="en-AU" dirty="0">
              <a:solidFill>
                <a:srgbClr val="000000"/>
              </a:solidFill>
              <a:latin typeface="system-ui"/>
            </a:endParaRPr>
          </a:p>
          <a:p>
            <a:pPr marL="0" indent="0">
              <a:buNone/>
            </a:pPr>
            <a:r>
              <a:rPr lang="en-AU" dirty="0">
                <a:solidFill>
                  <a:srgbClr val="000000"/>
                </a:solidFill>
                <a:latin typeface="system-ui"/>
              </a:rPr>
              <a:t>I am the Way, the Truth and the Life</a:t>
            </a:r>
          </a:p>
          <a:p>
            <a:pPr marL="0" indent="0">
              <a:buNone/>
            </a:pPr>
            <a:r>
              <a:rPr lang="en-AU" dirty="0">
                <a:solidFill>
                  <a:srgbClr val="000000"/>
                </a:solidFill>
                <a:latin typeface="system-ui"/>
              </a:rPr>
              <a:t>No-one can come to the Father except through me (John 14:6).</a:t>
            </a:r>
          </a:p>
          <a:p>
            <a:pPr marL="0" indent="0">
              <a:buNone/>
            </a:pPr>
            <a:endParaRPr lang="en-AU" dirty="0">
              <a:solidFill>
                <a:srgbClr val="000000"/>
              </a:solidFill>
              <a:latin typeface="system-ui"/>
            </a:endParaRPr>
          </a:p>
          <a:p>
            <a:pPr marL="0" indent="0" algn="ctr">
              <a:buNone/>
            </a:pPr>
            <a:r>
              <a:rPr lang="en-AU" b="1" dirty="0">
                <a:solidFill>
                  <a:srgbClr val="000000"/>
                </a:solidFill>
                <a:latin typeface="system-ui"/>
              </a:rPr>
              <a:t>The absolute centrality of Jesus Christ as the centre of our faith</a:t>
            </a:r>
          </a:p>
          <a:p>
            <a:pPr marL="0" indent="0" algn="ctr">
              <a:buNone/>
            </a:pPr>
            <a:r>
              <a:rPr lang="en-AU" b="1" i="1" dirty="0">
                <a:solidFill>
                  <a:srgbClr val="000000"/>
                </a:solidFill>
                <a:latin typeface="system-ui"/>
              </a:rPr>
              <a:t>The gospels are the written Word of God which bear infallible witness to the living Word of God</a:t>
            </a:r>
            <a:endParaRPr lang="en-AU" b="1" i="1" dirty="0"/>
          </a:p>
        </p:txBody>
      </p:sp>
    </p:spTree>
    <p:extLst>
      <p:ext uri="{BB962C8B-B14F-4D97-AF65-F5344CB8AC3E}">
        <p14:creationId xmlns:p14="http://schemas.microsoft.com/office/powerpoint/2010/main" val="1457851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B1AF88-709B-78CA-7756-9D1BA750F07B}"/>
              </a:ext>
            </a:extLst>
          </p:cNvPr>
          <p:cNvSpPr>
            <a:spLocks noGrp="1"/>
          </p:cNvSpPr>
          <p:nvPr>
            <p:ph idx="1"/>
          </p:nvPr>
        </p:nvSpPr>
        <p:spPr>
          <a:xfrm>
            <a:off x="838200" y="525331"/>
            <a:ext cx="10515600" cy="5405686"/>
          </a:xfrm>
        </p:spPr>
        <p:txBody>
          <a:bodyPr>
            <a:normAutofit/>
          </a:bodyPr>
          <a:lstStyle/>
          <a:p>
            <a:r>
              <a:rPr lang="en-US" dirty="0"/>
              <a:t>If we are being called to read and interpret the sign of the times (the contemporary challenges) in the light of the gospel, this means in the light of the full revelation of Jesus Christ, the Word of God made flesh, as this Word comes to us in and through the Church which is the body (head and members) of Christ. </a:t>
            </a:r>
          </a:p>
          <a:p>
            <a:endParaRPr lang="en-US" dirty="0"/>
          </a:p>
          <a:p>
            <a:r>
              <a:rPr lang="en-US" dirty="0"/>
              <a:t>Reading and interpreting the signs of the times is an</a:t>
            </a:r>
            <a:r>
              <a:rPr lang="en-US" b="1" dirty="0"/>
              <a:t> ecclesial task and responsibility. </a:t>
            </a:r>
            <a:r>
              <a:rPr lang="en-US" dirty="0"/>
              <a:t>It is the Church, </a:t>
            </a:r>
            <a:r>
              <a:rPr lang="en-AU" i="1" dirty="0"/>
              <a:t>“a people brought into unity from the unity of the Father, the Son and the Holy Spirit”, </a:t>
            </a:r>
            <a:r>
              <a:rPr lang="en-US" dirty="0"/>
              <a:t>which does this. </a:t>
            </a:r>
          </a:p>
          <a:p>
            <a:endParaRPr lang="en-US" dirty="0"/>
          </a:p>
          <a:p>
            <a:r>
              <a:rPr lang="en-US" b="1" dirty="0"/>
              <a:t>Synodality: </a:t>
            </a:r>
            <a:r>
              <a:rPr lang="en-US" dirty="0"/>
              <a:t>a way of ensuring that the whole Church acts together, in communion, to discern the signs of the times. </a:t>
            </a:r>
            <a:endParaRPr lang="en-AU" dirty="0"/>
          </a:p>
          <a:p>
            <a:endParaRPr lang="en-AU" dirty="0"/>
          </a:p>
        </p:txBody>
      </p:sp>
    </p:spTree>
    <p:extLst>
      <p:ext uri="{BB962C8B-B14F-4D97-AF65-F5344CB8AC3E}">
        <p14:creationId xmlns:p14="http://schemas.microsoft.com/office/powerpoint/2010/main" val="2221225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C13CB-FE75-CA93-BFD8-C2A2C31FEEEC}"/>
              </a:ext>
            </a:extLst>
          </p:cNvPr>
          <p:cNvSpPr>
            <a:spLocks noGrp="1"/>
          </p:cNvSpPr>
          <p:nvPr>
            <p:ph idx="1"/>
          </p:nvPr>
        </p:nvSpPr>
        <p:spPr>
          <a:xfrm>
            <a:off x="838200" y="404018"/>
            <a:ext cx="10515600" cy="6453982"/>
          </a:xfrm>
        </p:spPr>
        <p:txBody>
          <a:bodyPr>
            <a:normAutofit lnSpcReduction="10000"/>
          </a:bodyPr>
          <a:lstStyle/>
          <a:p>
            <a:pPr algn="ctr"/>
            <a:r>
              <a:rPr lang="en-AU" sz="3500" dirty="0"/>
              <a:t>The Year of Grace 2012</a:t>
            </a:r>
          </a:p>
          <a:p>
            <a:pPr algn="ctr"/>
            <a:endParaRPr lang="en-AU" dirty="0"/>
          </a:p>
          <a:p>
            <a:pPr marL="0" indent="0" algn="l">
              <a:buNone/>
            </a:pPr>
            <a:r>
              <a:rPr lang="en-AU" b="0" i="0" dirty="0">
                <a:solidFill>
                  <a:srgbClr val="000000"/>
                </a:solidFill>
                <a:effectLst/>
                <a:latin typeface="Tahoma" panose="020B0604030504040204" pitchFamily="34" charset="0"/>
              </a:rPr>
              <a:t>"We wish to see Jesus" (</a:t>
            </a:r>
            <a:r>
              <a:rPr lang="en-AU" b="0" i="1" dirty="0">
                <a:solidFill>
                  <a:srgbClr val="000000"/>
                </a:solidFill>
                <a:effectLst/>
                <a:latin typeface="Tahoma" panose="020B0604030504040204" pitchFamily="34" charset="0"/>
              </a:rPr>
              <a:t>Jn </a:t>
            </a:r>
            <a:r>
              <a:rPr lang="en-AU" b="0" i="0" dirty="0">
                <a:solidFill>
                  <a:srgbClr val="000000"/>
                </a:solidFill>
                <a:effectLst/>
                <a:latin typeface="Tahoma" panose="020B0604030504040204" pitchFamily="34" charset="0"/>
              </a:rPr>
              <a:t>12:21). This request, addressed to the Apostle Philip by some Greeks who had made a pilgrimage to Jerusalem for the Passover, echoes spiritually in our ears too during this Jubilee Year. Like those pilgrims of two thousand years ago, the men and women of our own day — often perhaps unconsciously — ask believers not only to "speak" of Christ, but in a certain sense to "show" him to them. And is it not the Church's task to reflect the light of Christ in every historical period, to make his face shine also before the generations of the new millennium?</a:t>
            </a:r>
          </a:p>
          <a:p>
            <a:pPr marL="0" indent="0" algn="l">
              <a:buNone/>
            </a:pPr>
            <a:endParaRPr lang="en-AU" b="0" i="0" dirty="0">
              <a:solidFill>
                <a:srgbClr val="000000"/>
              </a:solidFill>
              <a:effectLst/>
              <a:latin typeface="Tahoma" panose="020B0604030504040204" pitchFamily="34" charset="0"/>
            </a:endParaRPr>
          </a:p>
          <a:p>
            <a:pPr marL="0" indent="0" algn="l">
              <a:buNone/>
            </a:pPr>
            <a:r>
              <a:rPr lang="en-AU" b="0" i="0" dirty="0">
                <a:solidFill>
                  <a:srgbClr val="000000"/>
                </a:solidFill>
                <a:effectLst/>
                <a:latin typeface="Tahoma" panose="020B0604030504040204" pitchFamily="34" charset="0"/>
              </a:rPr>
              <a:t>Our witness, however, would be hopelessly inadequate if we ourselves had not first </a:t>
            </a:r>
            <a:r>
              <a:rPr lang="en-AU" b="0" i="1" dirty="0">
                <a:solidFill>
                  <a:srgbClr val="000000"/>
                </a:solidFill>
                <a:effectLst/>
                <a:latin typeface="Tahoma" panose="020B0604030504040204" pitchFamily="34" charset="0"/>
              </a:rPr>
              <a:t>contemplated his face</a:t>
            </a:r>
            <a:r>
              <a:rPr lang="en-AU" b="0" i="0" dirty="0">
                <a:solidFill>
                  <a:srgbClr val="000000"/>
                </a:solidFill>
                <a:effectLst/>
                <a:latin typeface="Tahoma" panose="020B0604030504040204" pitchFamily="34" charset="0"/>
              </a:rPr>
              <a:t>.</a:t>
            </a:r>
          </a:p>
          <a:p>
            <a:pPr marL="0" indent="0" algn="l">
              <a:buNone/>
            </a:pPr>
            <a:r>
              <a:rPr lang="en-AU" dirty="0">
                <a:solidFill>
                  <a:srgbClr val="000000"/>
                </a:solidFill>
                <a:latin typeface="Tahoma" panose="020B0604030504040204" pitchFamily="34" charset="0"/>
              </a:rPr>
              <a:t>(NMI 16)</a:t>
            </a:r>
            <a:endParaRPr lang="en-AU" b="0" i="0" dirty="0">
              <a:solidFill>
                <a:srgbClr val="000000"/>
              </a:solidFill>
              <a:effectLst/>
              <a:latin typeface="Tahoma" panose="020B0604030504040204" pitchFamily="34" charset="0"/>
            </a:endParaRPr>
          </a:p>
          <a:p>
            <a:endParaRPr lang="en-AU" dirty="0"/>
          </a:p>
        </p:txBody>
      </p:sp>
    </p:spTree>
    <p:extLst>
      <p:ext uri="{BB962C8B-B14F-4D97-AF65-F5344CB8AC3E}">
        <p14:creationId xmlns:p14="http://schemas.microsoft.com/office/powerpoint/2010/main" val="424674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6656-1E86-E471-FE94-913318874058}"/>
              </a:ext>
            </a:extLst>
          </p:cNvPr>
          <p:cNvSpPr>
            <a:spLocks noGrp="1"/>
          </p:cNvSpPr>
          <p:nvPr>
            <p:ph type="title"/>
          </p:nvPr>
        </p:nvSpPr>
        <p:spPr/>
        <p:txBody>
          <a:bodyPr/>
          <a:lstStyle/>
          <a:p>
            <a:r>
              <a:rPr lang="en-AU" dirty="0"/>
              <a:t>Origins in the Year of Grace</a:t>
            </a:r>
          </a:p>
        </p:txBody>
      </p:sp>
      <p:sp>
        <p:nvSpPr>
          <p:cNvPr id="3" name="Content Placeholder 2">
            <a:extLst>
              <a:ext uri="{FF2B5EF4-FFF2-40B4-BE49-F238E27FC236}">
                <a16:creationId xmlns:a16="http://schemas.microsoft.com/office/drawing/2014/main" id="{E4097EA9-43AD-4167-6FA6-04CE65A8E1B3}"/>
              </a:ext>
            </a:extLst>
          </p:cNvPr>
          <p:cNvSpPr>
            <a:spLocks noGrp="1"/>
          </p:cNvSpPr>
          <p:nvPr>
            <p:ph idx="1"/>
          </p:nvPr>
        </p:nvSpPr>
        <p:spPr/>
        <p:txBody>
          <a:bodyPr/>
          <a:lstStyle/>
          <a:p>
            <a:r>
              <a:rPr lang="en-AU" dirty="0"/>
              <a:t>Bishops reflecting on </a:t>
            </a:r>
            <a:r>
              <a:rPr lang="en-AU" i="1" dirty="0"/>
              <a:t>Novo </a:t>
            </a:r>
            <a:r>
              <a:rPr lang="en-AU" i="1" dirty="0" err="1"/>
              <a:t>Millennio</a:t>
            </a:r>
            <a:r>
              <a:rPr lang="en-AU" i="1" dirty="0"/>
              <a:t> </a:t>
            </a:r>
            <a:r>
              <a:rPr lang="en-AU" i="1" dirty="0" err="1"/>
              <a:t>Ineunte</a:t>
            </a:r>
            <a:endParaRPr lang="en-AU" i="1" dirty="0"/>
          </a:p>
          <a:p>
            <a:r>
              <a:rPr lang="en-AU" dirty="0"/>
              <a:t>The need to “do something” in and for the Church in Australia ….but what?</a:t>
            </a:r>
          </a:p>
          <a:p>
            <a:r>
              <a:rPr lang="en-AU" dirty="0"/>
              <a:t>Plenary Council – proposed and rejected</a:t>
            </a:r>
          </a:p>
          <a:p>
            <a:r>
              <a:rPr lang="en-AU" dirty="0"/>
              <a:t>Why? – no clear understanding of the nature of a PC; a recognition of the need to return to the basics first</a:t>
            </a:r>
          </a:p>
          <a:p>
            <a:r>
              <a:rPr lang="en-AU" dirty="0"/>
              <a:t>Invite the Church to “go on retreat” for a year</a:t>
            </a:r>
          </a:p>
          <a:p>
            <a:r>
              <a:rPr lang="en-AU" dirty="0"/>
              <a:t>Yer of Grace initiative announced for 2012</a:t>
            </a:r>
          </a:p>
        </p:txBody>
      </p:sp>
    </p:spTree>
    <p:extLst>
      <p:ext uri="{BB962C8B-B14F-4D97-AF65-F5344CB8AC3E}">
        <p14:creationId xmlns:p14="http://schemas.microsoft.com/office/powerpoint/2010/main" val="3248351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488AA-1CF7-4B95-FD2F-E5D190212F0E}"/>
              </a:ext>
            </a:extLst>
          </p:cNvPr>
          <p:cNvSpPr>
            <a:spLocks noGrp="1"/>
          </p:cNvSpPr>
          <p:nvPr>
            <p:ph type="title"/>
          </p:nvPr>
        </p:nvSpPr>
        <p:spPr/>
        <p:txBody>
          <a:bodyPr/>
          <a:lstStyle/>
          <a:p>
            <a:r>
              <a:rPr lang="en-AU" dirty="0"/>
              <a:t>Origins in the Year of Grace (</a:t>
            </a:r>
            <a:r>
              <a:rPr lang="en-AU" dirty="0" err="1"/>
              <a:t>cont</a:t>
            </a:r>
            <a:r>
              <a:rPr lang="en-AU" dirty="0"/>
              <a:t>)</a:t>
            </a:r>
          </a:p>
        </p:txBody>
      </p:sp>
      <p:sp>
        <p:nvSpPr>
          <p:cNvPr id="3" name="Content Placeholder 2">
            <a:extLst>
              <a:ext uri="{FF2B5EF4-FFF2-40B4-BE49-F238E27FC236}">
                <a16:creationId xmlns:a16="http://schemas.microsoft.com/office/drawing/2014/main" id="{C8C03C9A-84AD-5955-C92B-F79E66EC8A35}"/>
              </a:ext>
            </a:extLst>
          </p:cNvPr>
          <p:cNvSpPr>
            <a:spLocks noGrp="1"/>
          </p:cNvSpPr>
          <p:nvPr>
            <p:ph idx="1"/>
          </p:nvPr>
        </p:nvSpPr>
        <p:spPr/>
        <p:txBody>
          <a:bodyPr/>
          <a:lstStyle/>
          <a:p>
            <a:r>
              <a:rPr lang="en-AU" dirty="0"/>
              <a:t>The Royal Commission into Institutional Responses to Child Sexual Abuse was a Royal Commission announced in November 2012 and established in 2013 by the Australian Government “pursuant to the Royal Commissions Act 1902 to inquire into and report upon responses by institutions to instances and allegations of child sexual abuse in Australia”.</a:t>
            </a:r>
          </a:p>
          <a:p>
            <a:endParaRPr lang="en-AU" dirty="0"/>
          </a:p>
          <a:p>
            <a:r>
              <a:rPr lang="en-AU" dirty="0"/>
              <a:t>Bishops postpone any decision regarding the follow-up to the Year of Grace in order to focus on the Royal Commission</a:t>
            </a:r>
          </a:p>
        </p:txBody>
      </p:sp>
    </p:spTree>
    <p:extLst>
      <p:ext uri="{BB962C8B-B14F-4D97-AF65-F5344CB8AC3E}">
        <p14:creationId xmlns:p14="http://schemas.microsoft.com/office/powerpoint/2010/main" val="3345138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5BCC-5447-4ED1-A249-B5C2C5F2C43E}"/>
              </a:ext>
            </a:extLst>
          </p:cNvPr>
          <p:cNvSpPr>
            <a:spLocks noGrp="1"/>
          </p:cNvSpPr>
          <p:nvPr>
            <p:ph type="title"/>
          </p:nvPr>
        </p:nvSpPr>
        <p:spPr/>
        <p:txBody>
          <a:bodyPr/>
          <a:lstStyle/>
          <a:p>
            <a:r>
              <a:rPr lang="en-AU" dirty="0"/>
              <a:t>Origins in the Year of Grace (</a:t>
            </a:r>
            <a:r>
              <a:rPr lang="en-AU" dirty="0" err="1"/>
              <a:t>cont</a:t>
            </a:r>
            <a:r>
              <a:rPr lang="en-AU" dirty="0"/>
              <a:t>)</a:t>
            </a:r>
          </a:p>
        </p:txBody>
      </p:sp>
      <p:sp>
        <p:nvSpPr>
          <p:cNvPr id="3" name="Content Placeholder 2">
            <a:extLst>
              <a:ext uri="{FF2B5EF4-FFF2-40B4-BE49-F238E27FC236}">
                <a16:creationId xmlns:a16="http://schemas.microsoft.com/office/drawing/2014/main" id="{C75E87E0-44F3-A81F-6BEB-078A148F9D66}"/>
              </a:ext>
            </a:extLst>
          </p:cNvPr>
          <p:cNvSpPr>
            <a:spLocks noGrp="1"/>
          </p:cNvSpPr>
          <p:nvPr>
            <p:ph idx="1"/>
          </p:nvPr>
        </p:nvSpPr>
        <p:spPr/>
        <p:txBody>
          <a:bodyPr>
            <a:normAutofit/>
          </a:bodyPr>
          <a:lstStyle/>
          <a:p>
            <a:r>
              <a:rPr lang="en-AU" dirty="0"/>
              <a:t>Royal Commission Final Report issued in 2017</a:t>
            </a:r>
          </a:p>
          <a:p>
            <a:r>
              <a:rPr lang="en-AU" dirty="0"/>
              <a:t>Church’s response</a:t>
            </a:r>
          </a:p>
          <a:p>
            <a:endParaRPr lang="en-AU" dirty="0"/>
          </a:p>
          <a:p>
            <a:r>
              <a:rPr lang="en-AU" dirty="0"/>
              <a:t>Return to question of follow-up to Year of Grace</a:t>
            </a:r>
          </a:p>
          <a:p>
            <a:r>
              <a:rPr lang="en-AU" dirty="0"/>
              <a:t>Decision to convene a Plenary Council taken.</a:t>
            </a:r>
          </a:p>
          <a:p>
            <a:endParaRPr lang="en-AU" dirty="0"/>
          </a:p>
          <a:p>
            <a:r>
              <a:rPr lang="en-AU" dirty="0"/>
              <a:t>Council to be held over two sessions (2020-2021)</a:t>
            </a:r>
          </a:p>
          <a:p>
            <a:r>
              <a:rPr lang="en-AU" dirty="0"/>
              <a:t>Initial preparations begin</a:t>
            </a:r>
          </a:p>
        </p:txBody>
      </p:sp>
    </p:spTree>
    <p:extLst>
      <p:ext uri="{BB962C8B-B14F-4D97-AF65-F5344CB8AC3E}">
        <p14:creationId xmlns:p14="http://schemas.microsoft.com/office/powerpoint/2010/main" val="2989766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0A77-2B74-276F-293A-5E2D060AC550}"/>
              </a:ext>
            </a:extLst>
          </p:cNvPr>
          <p:cNvSpPr>
            <a:spLocks noGrp="1"/>
          </p:cNvSpPr>
          <p:nvPr>
            <p:ph type="title"/>
          </p:nvPr>
        </p:nvSpPr>
        <p:spPr/>
        <p:txBody>
          <a:bodyPr/>
          <a:lstStyle/>
          <a:p>
            <a:r>
              <a:rPr lang="en-AU" dirty="0"/>
              <a:t>Plenary Council</a:t>
            </a:r>
          </a:p>
        </p:txBody>
      </p:sp>
      <p:sp>
        <p:nvSpPr>
          <p:cNvPr id="3" name="Content Placeholder 2">
            <a:extLst>
              <a:ext uri="{FF2B5EF4-FFF2-40B4-BE49-F238E27FC236}">
                <a16:creationId xmlns:a16="http://schemas.microsoft.com/office/drawing/2014/main" id="{23C6B74D-67D0-A15F-05E0-B25474A55C3E}"/>
              </a:ext>
            </a:extLst>
          </p:cNvPr>
          <p:cNvSpPr>
            <a:spLocks noGrp="1"/>
          </p:cNvSpPr>
          <p:nvPr>
            <p:ph idx="1"/>
          </p:nvPr>
        </p:nvSpPr>
        <p:spPr/>
        <p:txBody>
          <a:bodyPr/>
          <a:lstStyle/>
          <a:p>
            <a:r>
              <a:rPr lang="en-AU" dirty="0"/>
              <a:t>Due to Covid first Assembly postponed to 2021 and conducted on-line</a:t>
            </a:r>
          </a:p>
          <a:p>
            <a:endParaRPr lang="en-AU" dirty="0"/>
          </a:p>
          <a:p>
            <a:r>
              <a:rPr lang="en-AU" dirty="0"/>
              <a:t>Second Assembly in Sydney in June/July 2022</a:t>
            </a:r>
          </a:p>
          <a:p>
            <a:endParaRPr lang="en-AU" dirty="0"/>
          </a:p>
          <a:p>
            <a:r>
              <a:rPr lang="en-AU" dirty="0"/>
              <a:t>Listening and Dialogue phase (2018-2019)</a:t>
            </a:r>
          </a:p>
          <a:p>
            <a:pPr lvl="1"/>
            <a:r>
              <a:rPr lang="en-AU" dirty="0"/>
              <a:t>over 220,000 people</a:t>
            </a:r>
          </a:p>
          <a:p>
            <a:pPr lvl="1"/>
            <a:r>
              <a:rPr lang="en-AU" dirty="0"/>
              <a:t>17,457 submissions</a:t>
            </a:r>
          </a:p>
          <a:p>
            <a:pPr lvl="1"/>
            <a:r>
              <a:rPr lang="en-AU" dirty="0"/>
              <a:t>Emergence of national themes for discernment</a:t>
            </a:r>
          </a:p>
          <a:p>
            <a:endParaRPr lang="en-AU" dirty="0"/>
          </a:p>
          <a:p>
            <a:endParaRPr lang="en-AU" dirty="0"/>
          </a:p>
        </p:txBody>
      </p:sp>
      <p:sp>
        <p:nvSpPr>
          <p:cNvPr id="4" name="Footer Placeholder 3">
            <a:extLst>
              <a:ext uri="{FF2B5EF4-FFF2-40B4-BE49-F238E27FC236}">
                <a16:creationId xmlns:a16="http://schemas.microsoft.com/office/drawing/2014/main" id="{AA849832-FB17-60AC-FC09-F2F8FC7CA25A}"/>
              </a:ext>
            </a:extLst>
          </p:cNvPr>
          <p:cNvSpPr>
            <a:spLocks noGrp="1"/>
          </p:cNvSpPr>
          <p:nvPr>
            <p:ph type="ftr" sz="quarter" idx="11"/>
          </p:nvPr>
        </p:nvSpPr>
        <p:spPr/>
        <p:txBody>
          <a:bodyPr/>
          <a:lstStyle/>
          <a:p>
            <a:r>
              <a:rPr lang="en-AU"/>
              <a:t>Fr Vincent Glynn 2023</a:t>
            </a:r>
            <a:endParaRPr lang="en-AU" dirty="0"/>
          </a:p>
        </p:txBody>
      </p:sp>
    </p:spTree>
    <p:extLst>
      <p:ext uri="{BB962C8B-B14F-4D97-AF65-F5344CB8AC3E}">
        <p14:creationId xmlns:p14="http://schemas.microsoft.com/office/powerpoint/2010/main" val="3585998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142A-23A2-14F2-3DFE-0F0A46764241}"/>
              </a:ext>
            </a:extLst>
          </p:cNvPr>
          <p:cNvSpPr>
            <a:spLocks noGrp="1"/>
          </p:cNvSpPr>
          <p:nvPr>
            <p:ph type="title"/>
          </p:nvPr>
        </p:nvSpPr>
        <p:spPr/>
        <p:txBody>
          <a:bodyPr/>
          <a:lstStyle/>
          <a:p>
            <a:r>
              <a:rPr lang="en-AU" dirty="0"/>
              <a:t>Plenary Council (</a:t>
            </a:r>
            <a:r>
              <a:rPr lang="en-AU" dirty="0" err="1"/>
              <a:t>cont</a:t>
            </a:r>
            <a:r>
              <a:rPr lang="en-AU" dirty="0"/>
              <a:t>) </a:t>
            </a:r>
          </a:p>
        </p:txBody>
      </p:sp>
      <p:sp>
        <p:nvSpPr>
          <p:cNvPr id="3" name="Content Placeholder 2">
            <a:extLst>
              <a:ext uri="{FF2B5EF4-FFF2-40B4-BE49-F238E27FC236}">
                <a16:creationId xmlns:a16="http://schemas.microsoft.com/office/drawing/2014/main" id="{FB480195-2092-B149-3B7F-BCDC9FEC3A35}"/>
              </a:ext>
            </a:extLst>
          </p:cNvPr>
          <p:cNvSpPr>
            <a:spLocks noGrp="1"/>
          </p:cNvSpPr>
          <p:nvPr>
            <p:ph idx="1"/>
          </p:nvPr>
        </p:nvSpPr>
        <p:spPr/>
        <p:txBody>
          <a:bodyPr>
            <a:normAutofit/>
          </a:bodyPr>
          <a:lstStyle/>
          <a:p>
            <a:r>
              <a:rPr lang="en-AU" sz="3600" dirty="0"/>
              <a:t>Listening and Discernment phase</a:t>
            </a:r>
          </a:p>
          <a:p>
            <a:pPr lvl="1"/>
            <a:r>
              <a:rPr lang="en-AU" sz="3200" dirty="0"/>
              <a:t>Emergence of national themes for discernment</a:t>
            </a:r>
          </a:p>
          <a:p>
            <a:pPr lvl="1"/>
            <a:r>
              <a:rPr lang="en-AU" sz="2800" dirty="0"/>
              <a:t>How is God calling us to be a Christ-centred Church which is:</a:t>
            </a:r>
          </a:p>
          <a:p>
            <a:pPr lvl="2"/>
            <a:r>
              <a:rPr lang="en-AU" sz="2400" dirty="0"/>
              <a:t>Missionary and evangelising (Evangelisation)</a:t>
            </a:r>
          </a:p>
          <a:p>
            <a:pPr lvl="2"/>
            <a:r>
              <a:rPr lang="en-AU" sz="2400" dirty="0"/>
              <a:t>Inclusive, participatory and synodal (Community, Leadership))</a:t>
            </a:r>
          </a:p>
          <a:p>
            <a:pPr lvl="2"/>
            <a:r>
              <a:rPr lang="en-AU" sz="2400" dirty="0"/>
              <a:t>Prayerful and Eucharistic  (Worship)</a:t>
            </a:r>
          </a:p>
          <a:p>
            <a:pPr lvl="2"/>
            <a:r>
              <a:rPr lang="en-AU" sz="2400" dirty="0"/>
              <a:t>Humble, healing and merciful (Community)</a:t>
            </a:r>
          </a:p>
          <a:p>
            <a:pPr lvl="2"/>
            <a:r>
              <a:rPr lang="en-AU" sz="2400" dirty="0"/>
              <a:t>A joyful, hope-filled, servant community (Leadership)</a:t>
            </a:r>
          </a:p>
          <a:p>
            <a:pPr lvl="2"/>
            <a:r>
              <a:rPr lang="en-AU" sz="2400" dirty="0"/>
              <a:t>Open to conversion, renewal and reform (Formation)</a:t>
            </a:r>
          </a:p>
          <a:p>
            <a:endParaRPr lang="en-AU" dirty="0"/>
          </a:p>
        </p:txBody>
      </p:sp>
      <p:sp>
        <p:nvSpPr>
          <p:cNvPr id="4" name="Footer Placeholder 3">
            <a:extLst>
              <a:ext uri="{FF2B5EF4-FFF2-40B4-BE49-F238E27FC236}">
                <a16:creationId xmlns:a16="http://schemas.microsoft.com/office/drawing/2014/main" id="{FE888CC3-1347-4442-543B-48CB7C05B806}"/>
              </a:ext>
            </a:extLst>
          </p:cNvPr>
          <p:cNvSpPr>
            <a:spLocks noGrp="1"/>
          </p:cNvSpPr>
          <p:nvPr>
            <p:ph type="ftr" sz="quarter" idx="11"/>
          </p:nvPr>
        </p:nvSpPr>
        <p:spPr/>
        <p:txBody>
          <a:bodyPr/>
          <a:lstStyle/>
          <a:p>
            <a:r>
              <a:rPr lang="en-AU"/>
              <a:t>Fr Vincent Glynn 2023</a:t>
            </a:r>
            <a:endParaRPr lang="en-AU" dirty="0"/>
          </a:p>
        </p:txBody>
      </p:sp>
    </p:spTree>
    <p:extLst>
      <p:ext uri="{BB962C8B-B14F-4D97-AF65-F5344CB8AC3E}">
        <p14:creationId xmlns:p14="http://schemas.microsoft.com/office/powerpoint/2010/main" val="1193968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10B86-3716-8466-0C0E-7FB15D9E4F2F}"/>
              </a:ext>
            </a:extLst>
          </p:cNvPr>
          <p:cNvSpPr>
            <a:spLocks noGrp="1"/>
          </p:cNvSpPr>
          <p:nvPr>
            <p:ph type="title"/>
          </p:nvPr>
        </p:nvSpPr>
        <p:spPr/>
        <p:txBody>
          <a:bodyPr/>
          <a:lstStyle/>
          <a:p>
            <a:r>
              <a:rPr lang="en-AU" dirty="0"/>
              <a:t>Plenary Council (</a:t>
            </a:r>
            <a:r>
              <a:rPr lang="en-AU" dirty="0" err="1"/>
              <a:t>cont</a:t>
            </a:r>
            <a:r>
              <a:rPr lang="en-AU" dirty="0"/>
              <a:t>)</a:t>
            </a:r>
          </a:p>
        </p:txBody>
      </p:sp>
      <p:sp>
        <p:nvSpPr>
          <p:cNvPr id="3" name="Content Placeholder 2">
            <a:extLst>
              <a:ext uri="{FF2B5EF4-FFF2-40B4-BE49-F238E27FC236}">
                <a16:creationId xmlns:a16="http://schemas.microsoft.com/office/drawing/2014/main" id="{7AF84E52-3D54-AFD7-B6C6-081F44015817}"/>
              </a:ext>
            </a:extLst>
          </p:cNvPr>
          <p:cNvSpPr>
            <a:spLocks noGrp="1"/>
          </p:cNvSpPr>
          <p:nvPr>
            <p:ph idx="1"/>
          </p:nvPr>
        </p:nvSpPr>
        <p:spPr/>
        <p:txBody>
          <a:bodyPr/>
          <a:lstStyle/>
          <a:p>
            <a:r>
              <a:rPr lang="en-AU" dirty="0"/>
              <a:t>The two assemblies (2021 and 2022)</a:t>
            </a:r>
          </a:p>
          <a:p>
            <a:r>
              <a:rPr lang="en-AU" dirty="0"/>
              <a:t>The methodology of “spiritual conversations”</a:t>
            </a:r>
          </a:p>
          <a:p>
            <a:r>
              <a:rPr lang="en-AU" dirty="0"/>
              <a:t>The emergence of consensus as expressed in the formal decrees.</a:t>
            </a:r>
          </a:p>
        </p:txBody>
      </p:sp>
      <p:sp>
        <p:nvSpPr>
          <p:cNvPr id="4" name="Footer Placeholder 3">
            <a:extLst>
              <a:ext uri="{FF2B5EF4-FFF2-40B4-BE49-F238E27FC236}">
                <a16:creationId xmlns:a16="http://schemas.microsoft.com/office/drawing/2014/main" id="{77FEB1D4-7793-1FBF-7463-2B9298F75396}"/>
              </a:ext>
            </a:extLst>
          </p:cNvPr>
          <p:cNvSpPr>
            <a:spLocks noGrp="1"/>
          </p:cNvSpPr>
          <p:nvPr>
            <p:ph type="ftr" sz="quarter" idx="11"/>
          </p:nvPr>
        </p:nvSpPr>
        <p:spPr/>
        <p:txBody>
          <a:bodyPr/>
          <a:lstStyle/>
          <a:p>
            <a:r>
              <a:rPr lang="en-AU"/>
              <a:t>Fr Vincent Glynn 2023</a:t>
            </a:r>
            <a:endParaRPr lang="en-AU" dirty="0"/>
          </a:p>
        </p:txBody>
      </p:sp>
    </p:spTree>
    <p:extLst>
      <p:ext uri="{BB962C8B-B14F-4D97-AF65-F5344CB8AC3E}">
        <p14:creationId xmlns:p14="http://schemas.microsoft.com/office/powerpoint/2010/main" val="26151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2E5A8-BF20-885B-77F1-6CA2CDE5C106}"/>
              </a:ext>
            </a:extLst>
          </p:cNvPr>
          <p:cNvSpPr>
            <a:spLocks noGrp="1"/>
          </p:cNvSpPr>
          <p:nvPr>
            <p:ph type="title"/>
          </p:nvPr>
        </p:nvSpPr>
        <p:spPr/>
        <p:txBody>
          <a:bodyPr/>
          <a:lstStyle/>
          <a:p>
            <a:r>
              <a:rPr lang="en-US" b="1" dirty="0"/>
              <a:t>Part One: Synodality at the Service of Renewal</a:t>
            </a:r>
            <a:endParaRPr lang="en-AU" b="1" dirty="0"/>
          </a:p>
        </p:txBody>
      </p:sp>
      <p:sp>
        <p:nvSpPr>
          <p:cNvPr id="3" name="Content Placeholder 2">
            <a:extLst>
              <a:ext uri="{FF2B5EF4-FFF2-40B4-BE49-F238E27FC236}">
                <a16:creationId xmlns:a16="http://schemas.microsoft.com/office/drawing/2014/main" id="{2FC643EA-EF29-B965-8D9A-C65E42EEFCDF}"/>
              </a:ext>
            </a:extLst>
          </p:cNvPr>
          <p:cNvSpPr>
            <a:spLocks noGrp="1"/>
          </p:cNvSpPr>
          <p:nvPr>
            <p:ph idx="1"/>
          </p:nvPr>
        </p:nvSpPr>
        <p:spPr>
          <a:xfrm>
            <a:off x="838200" y="1825625"/>
            <a:ext cx="10515600" cy="5032375"/>
          </a:xfrm>
        </p:spPr>
        <p:txBody>
          <a:bodyPr>
            <a:normAutofit/>
          </a:bodyPr>
          <a:lstStyle/>
          <a:p>
            <a:r>
              <a:rPr lang="en-AU" dirty="0"/>
              <a:t>Set the question of the Synod within the context of the Australian Church </a:t>
            </a:r>
          </a:p>
          <a:p>
            <a:r>
              <a:rPr lang="en-AU" dirty="0"/>
              <a:t>Invite reflection on the “Sydney story” in relation to Synodality</a:t>
            </a:r>
          </a:p>
          <a:p>
            <a:r>
              <a:rPr lang="en-AU" dirty="0"/>
              <a:t>Focus our attention on the concept of </a:t>
            </a:r>
            <a:r>
              <a:rPr lang="en-AU" b="1" i="1" dirty="0"/>
              <a:t>journeying together</a:t>
            </a:r>
          </a:p>
          <a:p>
            <a:pPr lvl="1"/>
            <a:r>
              <a:rPr lang="en-AU" sz="2800" b="1" i="1" dirty="0"/>
              <a:t>We are on a journey together – </a:t>
            </a:r>
          </a:p>
          <a:p>
            <a:pPr lvl="2"/>
            <a:r>
              <a:rPr lang="en-AU" sz="2400" b="1" i="1" dirty="0"/>
              <a:t>As individuals, from the moment we were “baptised into Christ and into the Church which is Christ’s body”</a:t>
            </a:r>
          </a:p>
          <a:p>
            <a:pPr lvl="2"/>
            <a:r>
              <a:rPr lang="en-AU" sz="2400" b="1" i="1" dirty="0"/>
              <a:t>As a Church, from the first gathering of his disciples by Jesus</a:t>
            </a:r>
          </a:p>
          <a:p>
            <a:pPr lvl="2"/>
            <a:r>
              <a:rPr lang="en-AU" sz="2400" b="1" i="1" dirty="0"/>
              <a:t>As the Church in/of Sydney as the faithful People of God, called to discipleship, at this time and in this place</a:t>
            </a:r>
          </a:p>
          <a:p>
            <a:endParaRPr lang="en-AU" b="1" i="1" dirty="0"/>
          </a:p>
          <a:p>
            <a:endParaRPr lang="en-AU" b="1" i="1" dirty="0"/>
          </a:p>
        </p:txBody>
      </p:sp>
    </p:spTree>
    <p:extLst>
      <p:ext uri="{BB962C8B-B14F-4D97-AF65-F5344CB8AC3E}">
        <p14:creationId xmlns:p14="http://schemas.microsoft.com/office/powerpoint/2010/main" val="2769143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9DB5B-4E0A-CB77-C4C3-394546C19E56}"/>
              </a:ext>
            </a:extLst>
          </p:cNvPr>
          <p:cNvSpPr>
            <a:spLocks noGrp="1"/>
          </p:cNvSpPr>
          <p:nvPr>
            <p:ph type="title"/>
          </p:nvPr>
        </p:nvSpPr>
        <p:spPr/>
        <p:txBody>
          <a:bodyPr/>
          <a:lstStyle/>
          <a:p>
            <a:r>
              <a:rPr lang="en-AU" dirty="0"/>
              <a:t>Plenary Council Decrees</a:t>
            </a:r>
          </a:p>
        </p:txBody>
      </p:sp>
      <p:sp>
        <p:nvSpPr>
          <p:cNvPr id="3" name="Content Placeholder 2">
            <a:extLst>
              <a:ext uri="{FF2B5EF4-FFF2-40B4-BE49-F238E27FC236}">
                <a16:creationId xmlns:a16="http://schemas.microsoft.com/office/drawing/2014/main" id="{F850D8B1-3F9A-DD9E-E324-A7B390D3712F}"/>
              </a:ext>
            </a:extLst>
          </p:cNvPr>
          <p:cNvSpPr>
            <a:spLocks noGrp="1"/>
          </p:cNvSpPr>
          <p:nvPr>
            <p:ph idx="1"/>
          </p:nvPr>
        </p:nvSpPr>
        <p:spPr>
          <a:xfrm>
            <a:off x="838200" y="1825624"/>
            <a:ext cx="10515600" cy="4982369"/>
          </a:xfrm>
        </p:spPr>
        <p:txBody>
          <a:bodyPr>
            <a:normAutofit fontScale="85000" lnSpcReduction="20000"/>
          </a:bodyPr>
          <a:lstStyle/>
          <a:p>
            <a:r>
              <a:rPr lang="en-AU" sz="3300" dirty="0"/>
              <a:t>Decree 1</a:t>
            </a:r>
          </a:p>
          <a:p>
            <a:r>
              <a:rPr lang="en-AU" sz="3300" dirty="0"/>
              <a:t>Reconciliation - Healing Wounds, Receiving Gifts</a:t>
            </a:r>
          </a:p>
          <a:p>
            <a:endParaRPr lang="en-AU" sz="3300" dirty="0"/>
          </a:p>
          <a:p>
            <a:r>
              <a:rPr lang="en-AU" sz="3300" dirty="0"/>
              <a:t>Decree 2</a:t>
            </a:r>
          </a:p>
          <a:p>
            <a:r>
              <a:rPr lang="en-AU" sz="3300" dirty="0"/>
              <a:t>Choosing Repentance - Seeking Healing</a:t>
            </a:r>
          </a:p>
          <a:p>
            <a:endParaRPr lang="en-AU" sz="3300" dirty="0"/>
          </a:p>
          <a:p>
            <a:r>
              <a:rPr lang="en-AU" sz="3300" dirty="0"/>
              <a:t>Decree 3</a:t>
            </a:r>
          </a:p>
          <a:p>
            <a:r>
              <a:rPr lang="en-AU" sz="3300" dirty="0"/>
              <a:t>Called by Christ - Sent Forth as Mission Disciples</a:t>
            </a:r>
          </a:p>
          <a:p>
            <a:endParaRPr lang="en-AU" sz="3300" dirty="0"/>
          </a:p>
          <a:p>
            <a:r>
              <a:rPr lang="en-AU" sz="3300" dirty="0"/>
              <a:t>Decree 4</a:t>
            </a:r>
          </a:p>
          <a:p>
            <a:r>
              <a:rPr lang="en-AU" sz="3300" dirty="0"/>
              <a:t>Witnessing to the Equal Dignity of Women and Men</a:t>
            </a:r>
          </a:p>
          <a:p>
            <a:endParaRPr lang="en-AU" dirty="0"/>
          </a:p>
        </p:txBody>
      </p:sp>
    </p:spTree>
    <p:extLst>
      <p:ext uri="{BB962C8B-B14F-4D97-AF65-F5344CB8AC3E}">
        <p14:creationId xmlns:p14="http://schemas.microsoft.com/office/powerpoint/2010/main" val="2332481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4910-D0CF-5363-E9C4-BFBF8BF12B07}"/>
              </a:ext>
            </a:extLst>
          </p:cNvPr>
          <p:cNvSpPr>
            <a:spLocks noGrp="1"/>
          </p:cNvSpPr>
          <p:nvPr>
            <p:ph type="title"/>
          </p:nvPr>
        </p:nvSpPr>
        <p:spPr/>
        <p:txBody>
          <a:bodyPr/>
          <a:lstStyle/>
          <a:p>
            <a:r>
              <a:rPr lang="en-AU" dirty="0"/>
              <a:t>Plenary Council Decrees</a:t>
            </a:r>
          </a:p>
        </p:txBody>
      </p:sp>
      <p:sp>
        <p:nvSpPr>
          <p:cNvPr id="3" name="Content Placeholder 2">
            <a:extLst>
              <a:ext uri="{FF2B5EF4-FFF2-40B4-BE49-F238E27FC236}">
                <a16:creationId xmlns:a16="http://schemas.microsoft.com/office/drawing/2014/main" id="{CE53664E-226E-B7A0-7ED2-34CF128AFFCE}"/>
              </a:ext>
            </a:extLst>
          </p:cNvPr>
          <p:cNvSpPr>
            <a:spLocks noGrp="1"/>
          </p:cNvSpPr>
          <p:nvPr>
            <p:ph idx="1"/>
          </p:nvPr>
        </p:nvSpPr>
        <p:spPr>
          <a:xfrm>
            <a:off x="838200" y="1400175"/>
            <a:ext cx="10515600" cy="5264944"/>
          </a:xfrm>
        </p:spPr>
        <p:txBody>
          <a:bodyPr>
            <a:normAutofit fontScale="85000" lnSpcReduction="10000"/>
          </a:bodyPr>
          <a:lstStyle/>
          <a:p>
            <a:r>
              <a:rPr lang="en-AU" sz="3300" dirty="0"/>
              <a:t>Decree 5</a:t>
            </a:r>
          </a:p>
          <a:p>
            <a:r>
              <a:rPr lang="en-AU" sz="3300" dirty="0"/>
              <a:t>Communion in Grace - Sacrament to the World</a:t>
            </a:r>
          </a:p>
          <a:p>
            <a:endParaRPr lang="en-AU" sz="3300" dirty="0"/>
          </a:p>
          <a:p>
            <a:r>
              <a:rPr lang="en-AU" sz="3300" dirty="0"/>
              <a:t>Decree 6</a:t>
            </a:r>
          </a:p>
          <a:p>
            <a:r>
              <a:rPr lang="en-AU" sz="3300" dirty="0"/>
              <a:t>Formation and Leadership for Mission and Ministry</a:t>
            </a:r>
          </a:p>
          <a:p>
            <a:endParaRPr lang="en-AU" sz="3300" dirty="0"/>
          </a:p>
          <a:p>
            <a:r>
              <a:rPr lang="en-AU" sz="3300" dirty="0"/>
              <a:t>Decree 7</a:t>
            </a:r>
          </a:p>
          <a:p>
            <a:r>
              <a:rPr lang="en-AU" sz="3300" dirty="0"/>
              <a:t>At the Service of Communion Participation and Mission – Governance</a:t>
            </a:r>
          </a:p>
          <a:p>
            <a:endParaRPr lang="en-AU" sz="3300" dirty="0"/>
          </a:p>
          <a:p>
            <a:r>
              <a:rPr lang="en-AU" sz="3300" dirty="0"/>
              <a:t>Decree 8</a:t>
            </a:r>
          </a:p>
          <a:p>
            <a:r>
              <a:rPr lang="en-AU" sz="3300" dirty="0"/>
              <a:t>Integral Ecology and Conversion for the Sake of Our Common Home</a:t>
            </a:r>
          </a:p>
          <a:p>
            <a:endParaRPr lang="en-AU" dirty="0"/>
          </a:p>
          <a:p>
            <a:endParaRPr lang="en-AU" dirty="0"/>
          </a:p>
        </p:txBody>
      </p:sp>
    </p:spTree>
    <p:extLst>
      <p:ext uri="{BB962C8B-B14F-4D97-AF65-F5344CB8AC3E}">
        <p14:creationId xmlns:p14="http://schemas.microsoft.com/office/powerpoint/2010/main" val="3413643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458F-2927-9767-1540-D0F4CFFF0AF3}"/>
              </a:ext>
            </a:extLst>
          </p:cNvPr>
          <p:cNvSpPr>
            <a:spLocks noGrp="1"/>
          </p:cNvSpPr>
          <p:nvPr>
            <p:ph type="title"/>
          </p:nvPr>
        </p:nvSpPr>
        <p:spPr/>
        <p:txBody>
          <a:bodyPr/>
          <a:lstStyle/>
          <a:p>
            <a:r>
              <a:rPr lang="en-AU" dirty="0"/>
              <a:t>Plenary Council Decrees</a:t>
            </a:r>
          </a:p>
        </p:txBody>
      </p:sp>
      <p:sp>
        <p:nvSpPr>
          <p:cNvPr id="3" name="Content Placeholder 2">
            <a:extLst>
              <a:ext uri="{FF2B5EF4-FFF2-40B4-BE49-F238E27FC236}">
                <a16:creationId xmlns:a16="http://schemas.microsoft.com/office/drawing/2014/main" id="{81AC4B56-3E20-6091-2FF3-640E89ACC8FF}"/>
              </a:ext>
            </a:extLst>
          </p:cNvPr>
          <p:cNvSpPr>
            <a:spLocks noGrp="1"/>
          </p:cNvSpPr>
          <p:nvPr>
            <p:ph idx="1"/>
          </p:nvPr>
        </p:nvSpPr>
        <p:spPr/>
        <p:txBody>
          <a:bodyPr/>
          <a:lstStyle/>
          <a:p>
            <a:r>
              <a:rPr lang="en-AU" dirty="0"/>
              <a:t>Decree 9</a:t>
            </a:r>
          </a:p>
          <a:p>
            <a:r>
              <a:rPr lang="en-AU" dirty="0"/>
              <a:t>The Implementation Phase of the Fifth Plenary Council</a:t>
            </a:r>
          </a:p>
          <a:p>
            <a:endParaRPr lang="en-AU" dirty="0"/>
          </a:p>
          <a:p>
            <a:r>
              <a:rPr lang="en-AU" dirty="0"/>
              <a:t>Decree 10</a:t>
            </a:r>
          </a:p>
          <a:p>
            <a:r>
              <a:rPr lang="en-AU" dirty="0"/>
              <a:t>The Decrees of the Fourth Plenary Council of Australia</a:t>
            </a:r>
          </a:p>
          <a:p>
            <a:endParaRPr lang="en-AU" dirty="0"/>
          </a:p>
        </p:txBody>
      </p:sp>
    </p:spTree>
    <p:extLst>
      <p:ext uri="{BB962C8B-B14F-4D97-AF65-F5344CB8AC3E}">
        <p14:creationId xmlns:p14="http://schemas.microsoft.com/office/powerpoint/2010/main" val="786482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4D63-7C38-D7B5-35E0-505B14C3683C}"/>
              </a:ext>
            </a:extLst>
          </p:cNvPr>
          <p:cNvSpPr>
            <a:spLocks noGrp="1"/>
          </p:cNvSpPr>
          <p:nvPr>
            <p:ph type="title"/>
          </p:nvPr>
        </p:nvSpPr>
        <p:spPr/>
        <p:txBody>
          <a:bodyPr/>
          <a:lstStyle/>
          <a:p>
            <a:r>
              <a:rPr lang="en-AU" dirty="0"/>
              <a:t>Plenary Council – what next?</a:t>
            </a:r>
          </a:p>
        </p:txBody>
      </p:sp>
      <p:sp>
        <p:nvSpPr>
          <p:cNvPr id="3" name="Content Placeholder 2">
            <a:extLst>
              <a:ext uri="{FF2B5EF4-FFF2-40B4-BE49-F238E27FC236}">
                <a16:creationId xmlns:a16="http://schemas.microsoft.com/office/drawing/2014/main" id="{CAF50671-A6F8-1092-E29A-F52F6DAE5494}"/>
              </a:ext>
            </a:extLst>
          </p:cNvPr>
          <p:cNvSpPr>
            <a:spLocks noGrp="1"/>
          </p:cNvSpPr>
          <p:nvPr>
            <p:ph idx="1"/>
          </p:nvPr>
        </p:nvSpPr>
        <p:spPr/>
        <p:txBody>
          <a:bodyPr/>
          <a:lstStyle/>
          <a:p>
            <a:r>
              <a:rPr lang="en-AU" dirty="0"/>
              <a:t>Awaiting </a:t>
            </a:r>
            <a:r>
              <a:rPr lang="en-AU" i="1" dirty="0" err="1"/>
              <a:t>Recognitio</a:t>
            </a:r>
            <a:r>
              <a:rPr lang="en-AU" dirty="0"/>
              <a:t> from Rome</a:t>
            </a:r>
          </a:p>
          <a:p>
            <a:endParaRPr lang="en-AU" dirty="0"/>
          </a:p>
          <a:p>
            <a:r>
              <a:rPr lang="en-AU" dirty="0"/>
              <a:t>Have no canonical binding force until this occurs</a:t>
            </a:r>
          </a:p>
          <a:p>
            <a:r>
              <a:rPr lang="en-AU" dirty="0"/>
              <a:t>Mostly non-controversial</a:t>
            </a:r>
          </a:p>
          <a:p>
            <a:r>
              <a:rPr lang="en-AU" dirty="0"/>
              <a:t>Many dioceses already implementing many of the elements of various decrees.</a:t>
            </a:r>
          </a:p>
        </p:txBody>
      </p:sp>
    </p:spTree>
    <p:extLst>
      <p:ext uri="{BB962C8B-B14F-4D97-AF65-F5344CB8AC3E}">
        <p14:creationId xmlns:p14="http://schemas.microsoft.com/office/powerpoint/2010/main" val="24908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BBD9-0E72-3E51-CCD0-530D421185D2}"/>
              </a:ext>
            </a:extLst>
          </p:cNvPr>
          <p:cNvSpPr>
            <a:spLocks noGrp="1"/>
          </p:cNvSpPr>
          <p:nvPr>
            <p:ph type="title"/>
          </p:nvPr>
        </p:nvSpPr>
        <p:spPr/>
        <p:txBody>
          <a:bodyPr/>
          <a:lstStyle/>
          <a:p>
            <a:r>
              <a:rPr lang="en-AU" dirty="0"/>
              <a:t>Synod on Synodality</a:t>
            </a:r>
          </a:p>
        </p:txBody>
      </p:sp>
      <p:sp>
        <p:nvSpPr>
          <p:cNvPr id="3" name="Content Placeholder 2">
            <a:extLst>
              <a:ext uri="{FF2B5EF4-FFF2-40B4-BE49-F238E27FC236}">
                <a16:creationId xmlns:a16="http://schemas.microsoft.com/office/drawing/2014/main" id="{EE518F9C-5AB0-AFF8-9653-F5823BFA4EB1}"/>
              </a:ext>
            </a:extLst>
          </p:cNvPr>
          <p:cNvSpPr>
            <a:spLocks noGrp="1"/>
          </p:cNvSpPr>
          <p:nvPr>
            <p:ph idx="1"/>
          </p:nvPr>
        </p:nvSpPr>
        <p:spPr/>
        <p:txBody>
          <a:bodyPr/>
          <a:lstStyle/>
          <a:p>
            <a:r>
              <a:rPr lang="en-AU" dirty="0"/>
              <a:t>Pope Francis (March 2020) announces theme of next Synod of Bishops: </a:t>
            </a:r>
            <a:r>
              <a:rPr lang="en-AU" b="0" i="0" dirty="0">
                <a:solidFill>
                  <a:srgbClr val="4A4A4A"/>
                </a:solidFill>
                <a:effectLst/>
                <a:latin typeface="FFTisaWeb"/>
              </a:rPr>
              <a:t>"For a synodal Church: Communion, participation and mission.“</a:t>
            </a:r>
          </a:p>
          <a:p>
            <a:endParaRPr lang="en-AU" dirty="0">
              <a:solidFill>
                <a:srgbClr val="4A4A4A"/>
              </a:solidFill>
              <a:latin typeface="FFTisaWeb"/>
            </a:endParaRPr>
          </a:p>
          <a:p>
            <a:r>
              <a:rPr lang="en-AU" dirty="0">
                <a:solidFill>
                  <a:srgbClr val="4A4A4A"/>
                </a:solidFill>
                <a:latin typeface="FFTisaWeb"/>
              </a:rPr>
              <a:t>Officially launches the synodal journey on 10 October 2021</a:t>
            </a:r>
            <a:endParaRPr lang="en-AU" dirty="0"/>
          </a:p>
        </p:txBody>
      </p:sp>
    </p:spTree>
    <p:extLst>
      <p:ext uri="{BB962C8B-B14F-4D97-AF65-F5344CB8AC3E}">
        <p14:creationId xmlns:p14="http://schemas.microsoft.com/office/powerpoint/2010/main" val="2642597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AAB0-CEEA-ACA7-480A-D3767B204CD6}"/>
              </a:ext>
            </a:extLst>
          </p:cNvPr>
          <p:cNvSpPr>
            <a:spLocks noGrp="1"/>
          </p:cNvSpPr>
          <p:nvPr>
            <p:ph type="title"/>
          </p:nvPr>
        </p:nvSpPr>
        <p:spPr>
          <a:xfrm>
            <a:off x="838200" y="365126"/>
            <a:ext cx="10515600" cy="505355"/>
          </a:xfrm>
        </p:spPr>
        <p:txBody>
          <a:bodyPr>
            <a:normAutofit fontScale="90000"/>
          </a:bodyPr>
          <a:lstStyle/>
          <a:p>
            <a:pPr algn="ctr"/>
            <a:r>
              <a:rPr lang="en-AU" sz="3200" b="1" dirty="0">
                <a:solidFill>
                  <a:srgbClr val="C00000"/>
                </a:solidFill>
                <a:latin typeface="Times New Roman" panose="02020603050405020304" pitchFamily="18" charset="0"/>
                <a:cs typeface="Times New Roman" panose="02020603050405020304" pitchFamily="18" charset="0"/>
              </a:rPr>
              <a:t>Synodality</a:t>
            </a:r>
          </a:p>
        </p:txBody>
      </p:sp>
      <p:sp>
        <p:nvSpPr>
          <p:cNvPr id="3" name="Content Placeholder 2">
            <a:extLst>
              <a:ext uri="{FF2B5EF4-FFF2-40B4-BE49-F238E27FC236}">
                <a16:creationId xmlns:a16="http://schemas.microsoft.com/office/drawing/2014/main" id="{586A15B9-040E-DE37-DB34-AA0E6E8029E4}"/>
              </a:ext>
            </a:extLst>
          </p:cNvPr>
          <p:cNvSpPr>
            <a:spLocks noGrp="1"/>
          </p:cNvSpPr>
          <p:nvPr>
            <p:ph idx="1"/>
          </p:nvPr>
        </p:nvSpPr>
        <p:spPr>
          <a:xfrm>
            <a:off x="298027" y="1049867"/>
            <a:ext cx="11055773" cy="5127097"/>
          </a:xfrm>
        </p:spPr>
        <p:txBody>
          <a:bodyPr>
            <a:normAutofit fontScale="77500" lnSpcReduction="20000"/>
          </a:bodyPr>
          <a:lstStyle/>
          <a:p>
            <a:pPr marL="0" indent="0" algn="l">
              <a:buNone/>
            </a:pPr>
            <a:r>
              <a:rPr lang="en-GB" b="0" i="0" dirty="0">
                <a:solidFill>
                  <a:srgbClr val="000000"/>
                </a:solidFill>
                <a:effectLst/>
                <a:latin typeface="Times New Roman" panose="02020603050405020304" pitchFamily="18" charset="0"/>
                <a:cs typeface="Times New Roman" panose="02020603050405020304" pitchFamily="18" charset="0"/>
              </a:rPr>
              <a:t>A certain rich man came up to Jesus “as he was setting out on his journey” (</a:t>
            </a:r>
            <a:r>
              <a:rPr lang="en-GB" b="0" i="1" dirty="0">
                <a:solidFill>
                  <a:srgbClr val="000000"/>
                </a:solidFill>
                <a:effectLst/>
                <a:latin typeface="Times New Roman" panose="02020603050405020304" pitchFamily="18" charset="0"/>
                <a:cs typeface="Times New Roman" panose="02020603050405020304" pitchFamily="18" charset="0"/>
              </a:rPr>
              <a:t>Mk</a:t>
            </a:r>
            <a:r>
              <a:rPr lang="en-GB" b="0" i="0" dirty="0">
                <a:solidFill>
                  <a:srgbClr val="000000"/>
                </a:solidFill>
                <a:effectLst/>
                <a:latin typeface="Times New Roman" panose="02020603050405020304" pitchFamily="18" charset="0"/>
                <a:cs typeface="Times New Roman" panose="02020603050405020304" pitchFamily="18" charset="0"/>
              </a:rPr>
              <a:t> 10:17).  The Gospels frequently show us Jesus “on a journey”; he walks alongside people and listens to the questions and concerns lurking in their hearts.  He shows us that God is not found in neat and orderly places, distant from reality, but walks ever at our side.  He meets us where we are, on the often rocky roads of life.  Today, as we begin this synodal process, </a:t>
            </a:r>
            <a:r>
              <a:rPr lang="en-GB" b="1" i="0" dirty="0">
                <a:solidFill>
                  <a:srgbClr val="7030A0"/>
                </a:solidFill>
                <a:effectLst/>
                <a:latin typeface="Times New Roman" panose="02020603050405020304" pitchFamily="18" charset="0"/>
                <a:cs typeface="Times New Roman" panose="02020603050405020304" pitchFamily="18" charset="0"/>
              </a:rPr>
              <a:t>let us begin by asking ourselves – all of us, Pope, bishops, priests, religious and laity – whether we, the Christian community, embody this “style” of God, who travels the paths of history and shares in the life of humanity.  Are we prepared for the adventure of this journey?  Or are we fearful of the unknown, preferring to take refuge in the usual excuses: “It’s useless” or “We’ve always done it this way”?</a:t>
            </a:r>
          </a:p>
          <a:p>
            <a:pPr marL="0" indent="0" algn="l">
              <a:buNone/>
            </a:pPr>
            <a:r>
              <a:rPr lang="en-GB" b="0" i="0" dirty="0">
                <a:solidFill>
                  <a:srgbClr val="000000"/>
                </a:solidFill>
                <a:effectLst/>
                <a:latin typeface="Times New Roman" panose="02020603050405020304" pitchFamily="18" charset="0"/>
                <a:cs typeface="Times New Roman" panose="02020603050405020304" pitchFamily="18" charset="0"/>
              </a:rPr>
              <a:t>Celebrating a Synod means walking on the same road, walking together.  Let us look at Jesus.  First, he </a:t>
            </a:r>
            <a:r>
              <a:rPr lang="en-GB" b="1" i="1" dirty="0">
                <a:solidFill>
                  <a:srgbClr val="000000"/>
                </a:solidFill>
                <a:effectLst/>
                <a:latin typeface="Times New Roman" panose="02020603050405020304" pitchFamily="18" charset="0"/>
                <a:cs typeface="Times New Roman" panose="02020603050405020304" pitchFamily="18" charset="0"/>
              </a:rPr>
              <a:t>encounters</a:t>
            </a:r>
            <a:r>
              <a:rPr lang="en-GB" b="1" i="0" dirty="0">
                <a:solidFill>
                  <a:srgbClr val="000000"/>
                </a:solidFill>
                <a:effectLst/>
                <a:latin typeface="Times New Roman" panose="02020603050405020304" pitchFamily="18" charset="0"/>
                <a:cs typeface="Times New Roman" panose="02020603050405020304" pitchFamily="18" charset="0"/>
              </a:rPr>
              <a:t> </a:t>
            </a:r>
            <a:r>
              <a:rPr lang="en-GB" b="0" i="0" dirty="0">
                <a:solidFill>
                  <a:srgbClr val="000000"/>
                </a:solidFill>
                <a:effectLst/>
                <a:latin typeface="Times New Roman" panose="02020603050405020304" pitchFamily="18" charset="0"/>
                <a:cs typeface="Times New Roman" panose="02020603050405020304" pitchFamily="18" charset="0"/>
              </a:rPr>
              <a:t>the rich man on the road; he then </a:t>
            </a:r>
            <a:r>
              <a:rPr lang="en-GB" b="1" i="1" dirty="0">
                <a:solidFill>
                  <a:srgbClr val="000000"/>
                </a:solidFill>
                <a:effectLst/>
                <a:latin typeface="Times New Roman" panose="02020603050405020304" pitchFamily="18" charset="0"/>
                <a:cs typeface="Times New Roman" panose="02020603050405020304" pitchFamily="18" charset="0"/>
              </a:rPr>
              <a:t>listens</a:t>
            </a:r>
            <a:r>
              <a:rPr lang="en-GB" b="1" i="0" dirty="0">
                <a:solidFill>
                  <a:srgbClr val="000000"/>
                </a:solidFill>
                <a:effectLst/>
                <a:latin typeface="Times New Roman" panose="02020603050405020304" pitchFamily="18" charset="0"/>
                <a:cs typeface="Times New Roman" panose="02020603050405020304" pitchFamily="18" charset="0"/>
              </a:rPr>
              <a:t> </a:t>
            </a:r>
            <a:r>
              <a:rPr lang="en-GB" b="0" i="0" dirty="0">
                <a:solidFill>
                  <a:srgbClr val="000000"/>
                </a:solidFill>
                <a:effectLst/>
                <a:latin typeface="Times New Roman" panose="02020603050405020304" pitchFamily="18" charset="0"/>
                <a:cs typeface="Times New Roman" panose="02020603050405020304" pitchFamily="18" charset="0"/>
              </a:rPr>
              <a:t>to his questions, and finally he helps him </a:t>
            </a:r>
            <a:r>
              <a:rPr lang="en-GB" b="1" i="1" dirty="0">
                <a:solidFill>
                  <a:srgbClr val="000000"/>
                </a:solidFill>
                <a:effectLst/>
                <a:latin typeface="Times New Roman" panose="02020603050405020304" pitchFamily="18" charset="0"/>
                <a:cs typeface="Times New Roman" panose="02020603050405020304" pitchFamily="18" charset="0"/>
              </a:rPr>
              <a:t>discern</a:t>
            </a:r>
            <a:r>
              <a:rPr lang="en-GB" b="1" i="0" dirty="0">
                <a:solidFill>
                  <a:srgbClr val="000000"/>
                </a:solidFill>
                <a:effectLst/>
                <a:latin typeface="Times New Roman" panose="02020603050405020304" pitchFamily="18" charset="0"/>
                <a:cs typeface="Times New Roman" panose="02020603050405020304" pitchFamily="18" charset="0"/>
              </a:rPr>
              <a:t> </a:t>
            </a:r>
            <a:r>
              <a:rPr lang="en-GB" b="0" i="0" dirty="0">
                <a:solidFill>
                  <a:srgbClr val="000000"/>
                </a:solidFill>
                <a:effectLst/>
                <a:latin typeface="Times New Roman" panose="02020603050405020304" pitchFamily="18" charset="0"/>
                <a:cs typeface="Times New Roman" panose="02020603050405020304" pitchFamily="18" charset="0"/>
              </a:rPr>
              <a:t>what he must do to inherit eternal life.  </a:t>
            </a:r>
            <a:r>
              <a:rPr lang="en-GB" b="1" i="1" dirty="0">
                <a:solidFill>
                  <a:srgbClr val="000000"/>
                </a:solidFill>
                <a:effectLst/>
                <a:latin typeface="Times New Roman" panose="02020603050405020304" pitchFamily="18" charset="0"/>
                <a:cs typeface="Times New Roman" panose="02020603050405020304" pitchFamily="18" charset="0"/>
              </a:rPr>
              <a:t>Encounter, listen and discern</a:t>
            </a:r>
            <a:r>
              <a:rPr lang="en-GB" b="1" i="0" dirty="0">
                <a:solidFill>
                  <a:srgbClr val="000000"/>
                </a:solidFill>
                <a:effectLst/>
                <a:latin typeface="Times New Roman" panose="02020603050405020304" pitchFamily="18" charset="0"/>
                <a:cs typeface="Times New Roman" panose="02020603050405020304" pitchFamily="18" charset="0"/>
              </a:rPr>
              <a:t>. </a:t>
            </a:r>
            <a:r>
              <a:rPr lang="en-GB" b="0" i="0" dirty="0">
                <a:solidFill>
                  <a:srgbClr val="000000"/>
                </a:solidFill>
                <a:effectLst/>
                <a:latin typeface="Times New Roman" panose="02020603050405020304" pitchFamily="18" charset="0"/>
                <a:cs typeface="Times New Roman" panose="02020603050405020304" pitchFamily="18" charset="0"/>
              </a:rPr>
              <a:t> I would like to reflect on these three </a:t>
            </a:r>
            <a:r>
              <a:rPr lang="en-GB" b="1" i="0" dirty="0">
                <a:solidFill>
                  <a:srgbClr val="000000"/>
                </a:solidFill>
                <a:effectLst/>
                <a:latin typeface="Times New Roman" panose="02020603050405020304" pitchFamily="18" charset="0"/>
                <a:cs typeface="Times New Roman" panose="02020603050405020304" pitchFamily="18" charset="0"/>
              </a:rPr>
              <a:t>verbs</a:t>
            </a:r>
            <a:r>
              <a:rPr lang="en-GB" b="0" i="0" dirty="0">
                <a:solidFill>
                  <a:srgbClr val="000000"/>
                </a:solidFill>
                <a:effectLst/>
                <a:latin typeface="Times New Roman" panose="02020603050405020304" pitchFamily="18" charset="0"/>
                <a:cs typeface="Times New Roman" panose="02020603050405020304" pitchFamily="18" charset="0"/>
              </a:rPr>
              <a:t> that characterize the Synod.</a:t>
            </a:r>
          </a:p>
          <a:p>
            <a:pPr marL="0" indent="0" algn="l">
              <a:buNone/>
            </a:pPr>
            <a:endParaRPr lang="en-GB" b="0" i="0" dirty="0">
              <a:solidFill>
                <a:srgbClr val="000000"/>
              </a:solidFill>
              <a:effectLst/>
              <a:latin typeface="Times New Roman" panose="02020603050405020304" pitchFamily="18" charset="0"/>
              <a:cs typeface="Times New Roman" panose="02020603050405020304" pitchFamily="18" charset="0"/>
            </a:endParaRPr>
          </a:p>
          <a:p>
            <a:pPr marL="0" indent="0" algn="ctr">
              <a:buNone/>
            </a:pPr>
            <a:r>
              <a:rPr lang="en-GB" sz="2400" b="1" i="1" dirty="0">
                <a:solidFill>
                  <a:srgbClr val="002060"/>
                </a:solidFill>
                <a:effectLst/>
                <a:latin typeface="Times New Roman" panose="02020603050405020304" pitchFamily="18" charset="0"/>
                <a:cs typeface="Times New Roman" panose="02020603050405020304" pitchFamily="18" charset="0"/>
              </a:rPr>
              <a:t>HOMILY OF HIS HOLINESS POPE FRANCIS</a:t>
            </a:r>
            <a:endParaRPr lang="en-GB" sz="2400" b="0" i="0" dirty="0">
              <a:solidFill>
                <a:srgbClr val="002060"/>
              </a:solidFill>
              <a:effectLst/>
              <a:latin typeface="Times New Roman" panose="02020603050405020304" pitchFamily="18" charset="0"/>
              <a:cs typeface="Times New Roman" panose="02020603050405020304" pitchFamily="18" charset="0"/>
            </a:endParaRPr>
          </a:p>
          <a:p>
            <a:pPr marL="0" indent="0" algn="ctr">
              <a:buNone/>
            </a:pPr>
            <a:r>
              <a:rPr lang="en-GB" sz="2400" b="0" i="1" dirty="0">
                <a:solidFill>
                  <a:srgbClr val="002060"/>
                </a:solidFill>
                <a:effectLst/>
                <a:latin typeface="Times New Roman" panose="02020603050405020304" pitchFamily="18" charset="0"/>
                <a:cs typeface="Times New Roman" panose="02020603050405020304" pitchFamily="18" charset="0"/>
              </a:rPr>
              <a:t>St Peter's Basilica</a:t>
            </a:r>
            <a:br>
              <a:rPr lang="en-GB" sz="2400" b="0" i="1" dirty="0">
                <a:solidFill>
                  <a:srgbClr val="002060"/>
                </a:solidFill>
                <a:effectLst/>
                <a:latin typeface="Times New Roman" panose="02020603050405020304" pitchFamily="18" charset="0"/>
                <a:cs typeface="Times New Roman" panose="02020603050405020304" pitchFamily="18" charset="0"/>
              </a:rPr>
            </a:br>
            <a:r>
              <a:rPr lang="en-GB" sz="2400" b="0" i="1" dirty="0">
                <a:solidFill>
                  <a:srgbClr val="002060"/>
                </a:solidFill>
                <a:effectLst/>
                <a:latin typeface="Times New Roman" panose="02020603050405020304" pitchFamily="18" charset="0"/>
                <a:cs typeface="Times New Roman" panose="02020603050405020304" pitchFamily="18" charset="0"/>
              </a:rPr>
              <a:t>Sunday, 10 October 2021</a:t>
            </a:r>
            <a:endParaRPr lang="en-GB" sz="2400" b="0" i="0" dirty="0">
              <a:solidFill>
                <a:srgbClr val="002060"/>
              </a:solidFill>
              <a:effectLst/>
              <a:latin typeface="Times New Roman" panose="02020603050405020304" pitchFamily="18" charset="0"/>
              <a:cs typeface="Times New Roman" panose="02020603050405020304" pitchFamily="18" charset="0"/>
            </a:endParaRPr>
          </a:p>
          <a:p>
            <a:pPr marL="0" indent="0" algn="l">
              <a:buNone/>
            </a:pPr>
            <a:endParaRPr lang="en-GB" b="0" i="0" dirty="0">
              <a:solidFill>
                <a:srgbClr val="000000"/>
              </a:solidFill>
              <a:effectLst/>
              <a:latin typeface="Times New Roman" panose="02020603050405020304" pitchFamily="18" charset="0"/>
              <a:cs typeface="Times New Roman" panose="02020603050405020304" pitchFamily="18" charset="0"/>
            </a:endParaRPr>
          </a:p>
          <a:p>
            <a:pPr marL="0" indent="0" algn="l">
              <a:buNone/>
            </a:pPr>
            <a:endParaRPr lang="en-GB" b="0" i="0" dirty="0">
              <a:solidFill>
                <a:srgbClr val="000000"/>
              </a:solidFill>
              <a:effectLst/>
              <a:latin typeface="Times New Roman" panose="02020603050405020304" pitchFamily="18" charset="0"/>
              <a:cs typeface="Times New Roman" panose="02020603050405020304" pitchFamily="18" charset="0"/>
            </a:endParaRPr>
          </a:p>
          <a:p>
            <a:pPr marL="0" indent="0">
              <a:buNone/>
            </a:pPr>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374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B626-B781-6583-BAB2-736345D0D01F}"/>
              </a:ext>
            </a:extLst>
          </p:cNvPr>
          <p:cNvSpPr>
            <a:spLocks noGrp="1"/>
          </p:cNvSpPr>
          <p:nvPr>
            <p:ph type="title"/>
          </p:nvPr>
        </p:nvSpPr>
        <p:spPr>
          <a:xfrm>
            <a:off x="838200" y="365125"/>
            <a:ext cx="10515600" cy="919163"/>
          </a:xfrm>
        </p:spPr>
        <p:txBody>
          <a:bodyPr/>
          <a:lstStyle/>
          <a:p>
            <a:r>
              <a:rPr lang="en-AU" dirty="0"/>
              <a:t>The Synodal Journey</a:t>
            </a:r>
          </a:p>
        </p:txBody>
      </p:sp>
      <p:sp>
        <p:nvSpPr>
          <p:cNvPr id="3" name="Content Placeholder 2">
            <a:extLst>
              <a:ext uri="{FF2B5EF4-FFF2-40B4-BE49-F238E27FC236}">
                <a16:creationId xmlns:a16="http://schemas.microsoft.com/office/drawing/2014/main" id="{91D387AE-51A8-20BE-86EC-2EAD1473B57F}"/>
              </a:ext>
            </a:extLst>
          </p:cNvPr>
          <p:cNvSpPr>
            <a:spLocks noGrp="1"/>
          </p:cNvSpPr>
          <p:nvPr>
            <p:ph idx="1"/>
          </p:nvPr>
        </p:nvSpPr>
        <p:spPr>
          <a:xfrm>
            <a:off x="838200" y="1284287"/>
            <a:ext cx="10515600" cy="5373688"/>
          </a:xfrm>
        </p:spPr>
        <p:txBody>
          <a:bodyPr/>
          <a:lstStyle/>
          <a:p>
            <a:r>
              <a:rPr lang="en-AU" dirty="0"/>
              <a:t>World-wide consultation eventually produces synthesis documents from the Bishops Conferences.</a:t>
            </a:r>
          </a:p>
          <a:p>
            <a:r>
              <a:rPr lang="en-AU" dirty="0"/>
              <a:t>“Periti” meet in Frascati for a month to study and summarise the results and produce a synthesis document: </a:t>
            </a:r>
            <a:r>
              <a:rPr lang="en-AU" i="1" dirty="0"/>
              <a:t>Enlarge the space of your tent.</a:t>
            </a:r>
          </a:p>
          <a:p>
            <a:endParaRPr lang="en-AU" dirty="0"/>
          </a:p>
        </p:txBody>
      </p:sp>
      <p:sp>
        <p:nvSpPr>
          <p:cNvPr id="4" name="Footer Placeholder 3">
            <a:extLst>
              <a:ext uri="{FF2B5EF4-FFF2-40B4-BE49-F238E27FC236}">
                <a16:creationId xmlns:a16="http://schemas.microsoft.com/office/drawing/2014/main" id="{23686536-E6BA-08C3-2852-9FF0BFA1F4EF}"/>
              </a:ext>
            </a:extLst>
          </p:cNvPr>
          <p:cNvSpPr>
            <a:spLocks noGrp="1"/>
          </p:cNvSpPr>
          <p:nvPr>
            <p:ph type="ftr" sz="quarter" idx="11"/>
          </p:nvPr>
        </p:nvSpPr>
        <p:spPr/>
        <p:txBody>
          <a:bodyPr/>
          <a:lstStyle/>
          <a:p>
            <a:r>
              <a:rPr lang="en-AU"/>
              <a:t>Fr Vincent Glynn 2023</a:t>
            </a:r>
            <a:endParaRPr lang="en-AU" dirty="0"/>
          </a:p>
        </p:txBody>
      </p:sp>
      <p:pic>
        <p:nvPicPr>
          <p:cNvPr id="5" name="Picture 4">
            <a:extLst>
              <a:ext uri="{FF2B5EF4-FFF2-40B4-BE49-F238E27FC236}">
                <a16:creationId xmlns:a16="http://schemas.microsoft.com/office/drawing/2014/main" id="{FFC79ABA-753A-0D2E-CFC6-D6CC4FDD3729}"/>
              </a:ext>
            </a:extLst>
          </p:cNvPr>
          <p:cNvPicPr>
            <a:picLocks noChangeAspect="1"/>
          </p:cNvPicPr>
          <p:nvPr/>
        </p:nvPicPr>
        <p:blipFill>
          <a:blip r:embed="rId2"/>
          <a:stretch>
            <a:fillRect/>
          </a:stretch>
        </p:blipFill>
        <p:spPr>
          <a:xfrm>
            <a:off x="3155156" y="3111500"/>
            <a:ext cx="5667375" cy="3609975"/>
          </a:xfrm>
          <a:prstGeom prst="rect">
            <a:avLst/>
          </a:prstGeom>
        </p:spPr>
      </p:pic>
    </p:spTree>
    <p:extLst>
      <p:ext uri="{BB962C8B-B14F-4D97-AF65-F5344CB8AC3E}">
        <p14:creationId xmlns:p14="http://schemas.microsoft.com/office/powerpoint/2010/main" val="658261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EFB8-0437-6B21-DCE0-9F24A5D99E34}"/>
              </a:ext>
            </a:extLst>
          </p:cNvPr>
          <p:cNvSpPr>
            <a:spLocks noGrp="1"/>
          </p:cNvSpPr>
          <p:nvPr>
            <p:ph type="title"/>
          </p:nvPr>
        </p:nvSpPr>
        <p:spPr/>
        <p:txBody>
          <a:bodyPr/>
          <a:lstStyle/>
          <a:p>
            <a:pPr algn="ctr"/>
            <a:r>
              <a:rPr lang="en-AU" dirty="0"/>
              <a:t>Enlarge the Space of your Tent</a:t>
            </a:r>
          </a:p>
        </p:txBody>
      </p:sp>
      <p:sp>
        <p:nvSpPr>
          <p:cNvPr id="3" name="Content Placeholder 2">
            <a:extLst>
              <a:ext uri="{FF2B5EF4-FFF2-40B4-BE49-F238E27FC236}">
                <a16:creationId xmlns:a16="http://schemas.microsoft.com/office/drawing/2014/main" id="{1091287C-EB5D-6BA2-339B-4BF35A4F4827}"/>
              </a:ext>
            </a:extLst>
          </p:cNvPr>
          <p:cNvSpPr>
            <a:spLocks noGrp="1"/>
          </p:cNvSpPr>
          <p:nvPr>
            <p:ph idx="1"/>
          </p:nvPr>
        </p:nvSpPr>
        <p:spPr>
          <a:xfrm>
            <a:off x="838200" y="1332707"/>
            <a:ext cx="10515600" cy="5389562"/>
          </a:xfrm>
        </p:spPr>
        <p:txBody>
          <a:bodyPr>
            <a:normAutofit fontScale="92500" lnSpcReduction="10000"/>
          </a:bodyPr>
          <a:lstStyle/>
          <a:p>
            <a:r>
              <a:rPr lang="en-AU" dirty="0"/>
              <a:t>Introduction</a:t>
            </a:r>
          </a:p>
          <a:p>
            <a:r>
              <a:rPr lang="en-AU" dirty="0"/>
              <a:t>1. The experience of the synodal journey </a:t>
            </a:r>
          </a:p>
          <a:p>
            <a:pPr lvl="1"/>
            <a:r>
              <a:rPr lang="en-AU" dirty="0"/>
              <a:t>1.1 “The fruits, seeds and weeds of synodality”</a:t>
            </a:r>
          </a:p>
          <a:p>
            <a:pPr lvl="1"/>
            <a:r>
              <a:rPr lang="en-AU" dirty="0"/>
              <a:t>1.2 Our common baptismal dignity </a:t>
            </a:r>
          </a:p>
          <a:p>
            <a:r>
              <a:rPr lang="en-AU" dirty="0"/>
              <a:t>2. Listening to the Scriptures</a:t>
            </a:r>
          </a:p>
          <a:p>
            <a:r>
              <a:rPr lang="en-AU" dirty="0"/>
              <a:t>3. Towards a missionary synodal Church </a:t>
            </a:r>
          </a:p>
          <a:p>
            <a:pPr lvl="1"/>
            <a:r>
              <a:rPr lang="en-AU" dirty="0"/>
              <a:t>3.1 Listening that becomes welcoming </a:t>
            </a:r>
          </a:p>
          <a:p>
            <a:pPr lvl="1"/>
            <a:r>
              <a:rPr lang="en-AU" dirty="0"/>
              <a:t>3.2 Sisters and brothers for mission </a:t>
            </a:r>
          </a:p>
          <a:p>
            <a:pPr lvl="1"/>
            <a:r>
              <a:rPr lang="en-AU" dirty="0"/>
              <a:t>3.3 Communion, participation and co-responsibility </a:t>
            </a:r>
          </a:p>
          <a:p>
            <a:pPr lvl="1"/>
            <a:r>
              <a:rPr lang="en-AU" dirty="0"/>
              <a:t>3.4 Synodality takes shape</a:t>
            </a:r>
          </a:p>
          <a:p>
            <a:pPr lvl="1"/>
            <a:r>
              <a:rPr lang="en-AU" dirty="0"/>
              <a:t>3.5 Synodal life and liturgy</a:t>
            </a:r>
          </a:p>
          <a:p>
            <a:r>
              <a:rPr lang="en-AU" dirty="0"/>
              <a:t>4. The next steps </a:t>
            </a:r>
          </a:p>
          <a:p>
            <a:pPr lvl="1"/>
            <a:r>
              <a:rPr lang="en-AU" dirty="0"/>
              <a:t>4.1 A journey of conversion and reform </a:t>
            </a:r>
          </a:p>
          <a:p>
            <a:pPr lvl="1"/>
            <a:r>
              <a:rPr lang="en-AU" dirty="0"/>
              <a:t>4.2 Methodology for the Continental Stage </a:t>
            </a:r>
          </a:p>
        </p:txBody>
      </p:sp>
    </p:spTree>
    <p:extLst>
      <p:ext uri="{BB962C8B-B14F-4D97-AF65-F5344CB8AC3E}">
        <p14:creationId xmlns:p14="http://schemas.microsoft.com/office/powerpoint/2010/main" val="4273631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E378D-B4B1-4D8A-68FD-088B383E84CD}"/>
              </a:ext>
            </a:extLst>
          </p:cNvPr>
          <p:cNvPicPr>
            <a:picLocks noChangeAspect="1"/>
          </p:cNvPicPr>
          <p:nvPr/>
        </p:nvPicPr>
        <p:blipFill>
          <a:blip r:embed="rId2"/>
          <a:stretch>
            <a:fillRect/>
          </a:stretch>
        </p:blipFill>
        <p:spPr>
          <a:xfrm>
            <a:off x="-50006" y="71438"/>
            <a:ext cx="12192000" cy="6858000"/>
          </a:xfrm>
          <a:prstGeom prst="rect">
            <a:avLst/>
          </a:prstGeom>
        </p:spPr>
      </p:pic>
    </p:spTree>
    <p:extLst>
      <p:ext uri="{BB962C8B-B14F-4D97-AF65-F5344CB8AC3E}">
        <p14:creationId xmlns:p14="http://schemas.microsoft.com/office/powerpoint/2010/main" val="401297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B1BDA-1810-1786-784B-5B76092AE92E}"/>
              </a:ext>
            </a:extLst>
          </p:cNvPr>
          <p:cNvSpPr>
            <a:spLocks noGrp="1"/>
          </p:cNvSpPr>
          <p:nvPr>
            <p:ph type="title"/>
          </p:nvPr>
        </p:nvSpPr>
        <p:spPr/>
        <p:txBody>
          <a:bodyPr>
            <a:normAutofit/>
          </a:bodyPr>
          <a:lstStyle/>
          <a:p>
            <a:pPr algn="ctr"/>
            <a:r>
              <a:rPr lang="en-AU" sz="3600" dirty="0"/>
              <a:t>Continental feedback leads to </a:t>
            </a:r>
            <a:r>
              <a:rPr lang="en-AU" sz="3600" i="1" dirty="0" err="1"/>
              <a:t>Instrumentum</a:t>
            </a:r>
            <a:r>
              <a:rPr lang="en-AU" sz="3600" i="1" dirty="0"/>
              <a:t> </a:t>
            </a:r>
            <a:r>
              <a:rPr lang="en-AU" sz="3600" i="1" dirty="0" err="1"/>
              <a:t>Laboris</a:t>
            </a:r>
            <a:endParaRPr lang="en-AU" sz="3600" i="1" dirty="0"/>
          </a:p>
        </p:txBody>
      </p:sp>
      <p:pic>
        <p:nvPicPr>
          <p:cNvPr id="5" name="Content Placeholder 4">
            <a:extLst>
              <a:ext uri="{FF2B5EF4-FFF2-40B4-BE49-F238E27FC236}">
                <a16:creationId xmlns:a16="http://schemas.microsoft.com/office/drawing/2014/main" id="{0725743F-D7EF-5DFB-54DE-7C19CEDC16FE}"/>
              </a:ext>
            </a:extLst>
          </p:cNvPr>
          <p:cNvPicPr>
            <a:picLocks noGrp="1" noChangeAspect="1"/>
          </p:cNvPicPr>
          <p:nvPr>
            <p:ph idx="1"/>
          </p:nvPr>
        </p:nvPicPr>
        <p:blipFill>
          <a:blip r:embed="rId2"/>
          <a:stretch>
            <a:fillRect/>
          </a:stretch>
        </p:blipFill>
        <p:spPr>
          <a:xfrm>
            <a:off x="128587" y="1393833"/>
            <a:ext cx="5334000" cy="3000375"/>
          </a:xfrm>
          <a:prstGeom prst="rect">
            <a:avLst/>
          </a:prstGeom>
        </p:spPr>
      </p:pic>
      <p:sp>
        <p:nvSpPr>
          <p:cNvPr id="7" name="TextBox 6">
            <a:extLst>
              <a:ext uri="{FF2B5EF4-FFF2-40B4-BE49-F238E27FC236}">
                <a16:creationId xmlns:a16="http://schemas.microsoft.com/office/drawing/2014/main" id="{4D60B79B-217A-9B50-F8A9-4DFB888BB0B7}"/>
              </a:ext>
            </a:extLst>
          </p:cNvPr>
          <p:cNvSpPr txBox="1"/>
          <p:nvPr/>
        </p:nvSpPr>
        <p:spPr>
          <a:xfrm>
            <a:off x="5661245" y="1393833"/>
            <a:ext cx="6097348" cy="5324535"/>
          </a:xfrm>
          <a:prstGeom prst="rect">
            <a:avLst/>
          </a:prstGeom>
          <a:noFill/>
        </p:spPr>
        <p:txBody>
          <a:bodyPr wrap="square">
            <a:spAutoFit/>
          </a:bodyPr>
          <a:lstStyle/>
          <a:p>
            <a:r>
              <a:rPr lang="en-AU" sz="2000" dirty="0"/>
              <a:t>The </a:t>
            </a:r>
            <a:r>
              <a:rPr lang="en-AU" sz="2000" i="1" dirty="0" err="1"/>
              <a:t>Instrumentum</a:t>
            </a:r>
            <a:r>
              <a:rPr lang="en-AU" sz="2000" i="1" dirty="0"/>
              <a:t> </a:t>
            </a:r>
            <a:r>
              <a:rPr lang="en-AU" sz="2000" i="1" dirty="0" err="1"/>
              <a:t>Laboris</a:t>
            </a:r>
            <a:r>
              <a:rPr lang="en-AU" sz="2000" i="1" dirty="0"/>
              <a:t> </a:t>
            </a:r>
            <a:r>
              <a:rPr lang="en-AU" sz="2000" dirty="0"/>
              <a:t>is a working document for the forthcoming synod on synodality. It consists of two main sections that will guide the discernment of those present at the first session of the Synod in October 2023. The three priority issues that will be at the centre of the work of the Synodal Assembly in October 2023 are:</a:t>
            </a:r>
          </a:p>
          <a:p>
            <a:endParaRPr lang="en-AU" sz="2000" dirty="0"/>
          </a:p>
          <a:p>
            <a:r>
              <a:rPr lang="en-AU" sz="2000" dirty="0"/>
              <a:t>1. The question of how to grow in communion by welcoming all, no one excluded, in fidelity to the Gospel.</a:t>
            </a:r>
          </a:p>
          <a:p>
            <a:endParaRPr lang="en-AU" sz="2000" dirty="0"/>
          </a:p>
          <a:p>
            <a:r>
              <a:rPr lang="en-AU" sz="2000" dirty="0"/>
              <a:t>2.The question of concrete ways for co-responsibility, recognising and valuing the contribution of each baptised person in view of the common mission.</a:t>
            </a:r>
          </a:p>
          <a:p>
            <a:r>
              <a:rPr lang="en-AU" sz="2000" dirty="0"/>
              <a:t>3.</a:t>
            </a:r>
          </a:p>
          <a:p>
            <a:r>
              <a:rPr lang="en-AU" sz="2000" dirty="0"/>
              <a:t>The identification of structures and dynamics of governance through which to articulate participation and authority over time in a missionary synodal Church</a:t>
            </a:r>
          </a:p>
        </p:txBody>
      </p:sp>
    </p:spTree>
    <p:extLst>
      <p:ext uri="{BB962C8B-B14F-4D97-AF65-F5344CB8AC3E}">
        <p14:creationId xmlns:p14="http://schemas.microsoft.com/office/powerpoint/2010/main" val="3851991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414E-7C90-504D-5564-7B2580E0847A}"/>
              </a:ext>
            </a:extLst>
          </p:cNvPr>
          <p:cNvSpPr>
            <a:spLocks noGrp="1"/>
          </p:cNvSpPr>
          <p:nvPr>
            <p:ph type="title"/>
          </p:nvPr>
        </p:nvSpPr>
        <p:spPr/>
        <p:txBody>
          <a:bodyPr/>
          <a:lstStyle/>
          <a:p>
            <a:r>
              <a:rPr lang="en-US" b="1" dirty="0"/>
              <a:t>Part Two: Situating the Ordained Ministry within a Synodal Church.</a:t>
            </a:r>
            <a:endParaRPr lang="en-AU" b="1" dirty="0"/>
          </a:p>
        </p:txBody>
      </p:sp>
      <p:sp>
        <p:nvSpPr>
          <p:cNvPr id="3" name="Content Placeholder 2">
            <a:extLst>
              <a:ext uri="{FF2B5EF4-FFF2-40B4-BE49-F238E27FC236}">
                <a16:creationId xmlns:a16="http://schemas.microsoft.com/office/drawing/2014/main" id="{89E5B35A-1A7B-8215-7953-D378D22EC548}"/>
              </a:ext>
            </a:extLst>
          </p:cNvPr>
          <p:cNvSpPr>
            <a:spLocks noGrp="1"/>
          </p:cNvSpPr>
          <p:nvPr>
            <p:ph idx="1"/>
          </p:nvPr>
        </p:nvSpPr>
        <p:spPr/>
        <p:txBody>
          <a:bodyPr/>
          <a:lstStyle/>
          <a:p>
            <a:pPr marL="0" indent="0">
              <a:buNone/>
            </a:pPr>
            <a:endParaRPr lang="en-AU" sz="2800" b="1" i="1" dirty="0"/>
          </a:p>
          <a:p>
            <a:pPr marL="0" indent="0">
              <a:buNone/>
            </a:pPr>
            <a:r>
              <a:rPr lang="en-AU" sz="2800" b="1" i="1" dirty="0"/>
              <a:t>We, as ordained ministers, are called to find our place in this long and ongoing story. </a:t>
            </a:r>
          </a:p>
          <a:p>
            <a:pPr marL="0" indent="0">
              <a:buNone/>
            </a:pPr>
            <a:endParaRPr lang="en-AU" b="1" i="1" dirty="0"/>
          </a:p>
          <a:p>
            <a:pPr marL="0" indent="0">
              <a:buNone/>
            </a:pPr>
            <a:r>
              <a:rPr lang="en-AU" sz="2800" b="1" i="1" dirty="0"/>
              <a:t>Leadership in a community of disciples of Jesus</a:t>
            </a:r>
          </a:p>
          <a:p>
            <a:endParaRPr lang="en-AU" sz="2800" b="1" i="1" dirty="0"/>
          </a:p>
          <a:p>
            <a:pPr marL="0" indent="0">
              <a:buNone/>
            </a:pPr>
            <a:r>
              <a:rPr lang="en-AU" b="1" i="1" dirty="0"/>
              <a:t>Addressing the question of “Clericalism”: myths and realities.</a:t>
            </a:r>
          </a:p>
        </p:txBody>
      </p:sp>
      <p:sp>
        <p:nvSpPr>
          <p:cNvPr id="4" name="Footer Placeholder 3">
            <a:extLst>
              <a:ext uri="{FF2B5EF4-FFF2-40B4-BE49-F238E27FC236}">
                <a16:creationId xmlns:a16="http://schemas.microsoft.com/office/drawing/2014/main" id="{672BEE34-0261-3831-3833-C1B4ABFE9956}"/>
              </a:ext>
            </a:extLst>
          </p:cNvPr>
          <p:cNvSpPr>
            <a:spLocks noGrp="1"/>
          </p:cNvSpPr>
          <p:nvPr>
            <p:ph type="ftr" sz="quarter" idx="11"/>
          </p:nvPr>
        </p:nvSpPr>
        <p:spPr/>
        <p:txBody>
          <a:bodyPr/>
          <a:lstStyle/>
          <a:p>
            <a:r>
              <a:rPr lang="en-AU"/>
              <a:t>Fr Vincent Glynn 2023</a:t>
            </a:r>
            <a:endParaRPr lang="en-AU" dirty="0"/>
          </a:p>
        </p:txBody>
      </p:sp>
    </p:spTree>
    <p:extLst>
      <p:ext uri="{BB962C8B-B14F-4D97-AF65-F5344CB8AC3E}">
        <p14:creationId xmlns:p14="http://schemas.microsoft.com/office/powerpoint/2010/main" val="140603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247D1-FFC2-23BD-99E4-AACA7A7C01CE}"/>
              </a:ext>
            </a:extLst>
          </p:cNvPr>
          <p:cNvSpPr>
            <a:spLocks noGrp="1"/>
          </p:cNvSpPr>
          <p:nvPr>
            <p:ph type="title"/>
          </p:nvPr>
        </p:nvSpPr>
        <p:spPr/>
        <p:txBody>
          <a:bodyPr/>
          <a:lstStyle/>
          <a:p>
            <a:pPr algn="ctr"/>
            <a:r>
              <a:rPr lang="en-AU" dirty="0"/>
              <a:t>Synod on Synodality – First Assembly (October 2023)</a:t>
            </a:r>
          </a:p>
        </p:txBody>
      </p:sp>
      <p:pic>
        <p:nvPicPr>
          <p:cNvPr id="8" name="Content Placeholder 7">
            <a:extLst>
              <a:ext uri="{FF2B5EF4-FFF2-40B4-BE49-F238E27FC236}">
                <a16:creationId xmlns:a16="http://schemas.microsoft.com/office/drawing/2014/main" id="{9B252ED4-76C6-BE63-32D1-0A1C771F352B}"/>
              </a:ext>
            </a:extLst>
          </p:cNvPr>
          <p:cNvPicPr>
            <a:picLocks noGrp="1" noChangeAspect="1"/>
          </p:cNvPicPr>
          <p:nvPr>
            <p:ph idx="1"/>
          </p:nvPr>
        </p:nvPicPr>
        <p:blipFill>
          <a:blip r:embed="rId2"/>
          <a:stretch>
            <a:fillRect/>
          </a:stretch>
        </p:blipFill>
        <p:spPr>
          <a:xfrm>
            <a:off x="312141" y="1690688"/>
            <a:ext cx="4972050" cy="3314700"/>
          </a:xfrm>
          <a:prstGeom prst="rect">
            <a:avLst/>
          </a:prstGeom>
        </p:spPr>
      </p:pic>
      <p:pic>
        <p:nvPicPr>
          <p:cNvPr id="9" name="Picture 8">
            <a:extLst>
              <a:ext uri="{FF2B5EF4-FFF2-40B4-BE49-F238E27FC236}">
                <a16:creationId xmlns:a16="http://schemas.microsoft.com/office/drawing/2014/main" id="{7CF06EB7-654D-E32A-DB41-679CDA882E57}"/>
              </a:ext>
            </a:extLst>
          </p:cNvPr>
          <p:cNvPicPr>
            <a:picLocks noChangeAspect="1"/>
          </p:cNvPicPr>
          <p:nvPr/>
        </p:nvPicPr>
        <p:blipFill>
          <a:blip r:embed="rId3"/>
          <a:stretch>
            <a:fillRect/>
          </a:stretch>
        </p:blipFill>
        <p:spPr>
          <a:xfrm>
            <a:off x="5433172" y="2391295"/>
            <a:ext cx="6381750" cy="4257675"/>
          </a:xfrm>
          <a:prstGeom prst="rect">
            <a:avLst/>
          </a:prstGeom>
        </p:spPr>
      </p:pic>
    </p:spTree>
    <p:extLst>
      <p:ext uri="{BB962C8B-B14F-4D97-AF65-F5344CB8AC3E}">
        <p14:creationId xmlns:p14="http://schemas.microsoft.com/office/powerpoint/2010/main" val="16779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20CD7-F4B1-65BD-A366-ADABCD1C4CFB}"/>
            </a:ext>
          </a:extLst>
        </p:cNvPr>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659340D0-5A66-5CFE-52F4-A05D916C6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16" name="Freeform: Shape 15">
            <a:extLst>
              <a:ext uri="{FF2B5EF4-FFF2-40B4-BE49-F238E27FC236}">
                <a16:creationId xmlns:a16="http://schemas.microsoft.com/office/drawing/2014/main" id="{D0E4379E-227E-3A6D-5186-910F954B8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767A60A6-0B72-5D73-079D-6B3BFA9A3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A18ABDA9-94AE-FBC4-7470-D9DD94D3B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a:extLst>
              <a:ext uri="{FF2B5EF4-FFF2-40B4-BE49-F238E27FC236}">
                <a16:creationId xmlns:a16="http://schemas.microsoft.com/office/drawing/2014/main" id="{723748C6-DF16-E0BB-939B-68B08663B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774" y="0"/>
            <a:ext cx="7129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864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BB5F-8A69-F131-F2F1-4337A1DDEE1E}"/>
              </a:ext>
            </a:extLst>
          </p:cNvPr>
          <p:cNvSpPr>
            <a:spLocks noGrp="1"/>
          </p:cNvSpPr>
          <p:nvPr>
            <p:ph type="title"/>
          </p:nvPr>
        </p:nvSpPr>
        <p:spPr/>
        <p:txBody>
          <a:bodyPr/>
          <a:lstStyle/>
          <a:p>
            <a:r>
              <a:rPr lang="en-AU" dirty="0"/>
              <a:t>From the </a:t>
            </a:r>
            <a:r>
              <a:rPr lang="en-AU" i="1" dirty="0" err="1"/>
              <a:t>Instrumentum</a:t>
            </a:r>
            <a:r>
              <a:rPr lang="en-AU" i="1" dirty="0"/>
              <a:t> </a:t>
            </a:r>
            <a:r>
              <a:rPr lang="en-AU" i="1" dirty="0" err="1"/>
              <a:t>Laboris</a:t>
            </a:r>
            <a:endParaRPr lang="en-AU" i="1" dirty="0"/>
          </a:p>
        </p:txBody>
      </p:sp>
      <p:sp>
        <p:nvSpPr>
          <p:cNvPr id="3" name="Content Placeholder 2">
            <a:extLst>
              <a:ext uri="{FF2B5EF4-FFF2-40B4-BE49-F238E27FC236}">
                <a16:creationId xmlns:a16="http://schemas.microsoft.com/office/drawing/2014/main" id="{FE3D74AB-5687-6853-8F3B-D81BC2F1A601}"/>
              </a:ext>
            </a:extLst>
          </p:cNvPr>
          <p:cNvSpPr>
            <a:spLocks noGrp="1"/>
          </p:cNvSpPr>
          <p:nvPr>
            <p:ph idx="1"/>
          </p:nvPr>
        </p:nvSpPr>
        <p:spPr/>
        <p:txBody>
          <a:bodyPr/>
          <a:lstStyle/>
          <a:p>
            <a:pPr marL="0" indent="0">
              <a:buNone/>
            </a:pPr>
            <a:r>
              <a:rPr lang="en-AU" dirty="0"/>
              <a:t>“How can Conversation in the Spirit, which opens up the dynamism of community discernment, contribute to the renewal of decision-making processes in the Church? How can it be drawn more centrally into the formal life of the Church and so become an ordinary practice?”</a:t>
            </a:r>
          </a:p>
          <a:p>
            <a:endParaRPr lang="en-AU" dirty="0"/>
          </a:p>
          <a:p>
            <a:pPr marL="0" indent="0">
              <a:buNone/>
            </a:pPr>
            <a:r>
              <a:rPr lang="en-AU" dirty="0"/>
              <a:t> “What changes in canon law are needed to facilitate this?”</a:t>
            </a:r>
          </a:p>
        </p:txBody>
      </p:sp>
    </p:spTree>
    <p:extLst>
      <p:ext uri="{BB962C8B-B14F-4D97-AF65-F5344CB8AC3E}">
        <p14:creationId xmlns:p14="http://schemas.microsoft.com/office/powerpoint/2010/main" val="3624872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C391-26E7-A2A4-07D6-02347EEB7486}"/>
              </a:ext>
            </a:extLst>
          </p:cNvPr>
          <p:cNvSpPr>
            <a:spLocks noGrp="1"/>
          </p:cNvSpPr>
          <p:nvPr>
            <p:ph type="title"/>
          </p:nvPr>
        </p:nvSpPr>
        <p:spPr/>
        <p:txBody>
          <a:bodyPr/>
          <a:lstStyle/>
          <a:p>
            <a:r>
              <a:rPr lang="en-AU" dirty="0"/>
              <a:t>Discernment – in theory and in practice</a:t>
            </a:r>
          </a:p>
        </p:txBody>
      </p:sp>
      <p:sp>
        <p:nvSpPr>
          <p:cNvPr id="3" name="Content Placeholder 2">
            <a:extLst>
              <a:ext uri="{FF2B5EF4-FFF2-40B4-BE49-F238E27FC236}">
                <a16:creationId xmlns:a16="http://schemas.microsoft.com/office/drawing/2014/main" id="{4121D882-0B6D-1AFB-7C41-499456736631}"/>
              </a:ext>
            </a:extLst>
          </p:cNvPr>
          <p:cNvSpPr>
            <a:spLocks noGrp="1"/>
          </p:cNvSpPr>
          <p:nvPr>
            <p:ph idx="1"/>
          </p:nvPr>
        </p:nvSpPr>
        <p:spPr/>
        <p:txBody>
          <a:bodyPr/>
          <a:lstStyle/>
          <a:p>
            <a:r>
              <a:rPr lang="en-AU" dirty="0"/>
              <a:t>A willingness to discern, and a capacity to do so, are at the heart of the project of renewal in the Church today.</a:t>
            </a:r>
          </a:p>
          <a:p>
            <a:endParaRPr lang="en-AU" dirty="0"/>
          </a:p>
          <a:p>
            <a:r>
              <a:rPr lang="en-AU" dirty="0"/>
              <a:t>Discernment is that process of responding to the questions and intuitions that arise in our minds and hearts, individually and collectively, as we engage with our faith in dialogue with others. </a:t>
            </a:r>
          </a:p>
          <a:p>
            <a:endParaRPr lang="en-AU" dirty="0"/>
          </a:p>
          <a:p>
            <a:r>
              <a:rPr lang="en-AU" dirty="0"/>
              <a:t>Discernment is ultimately about searching for God’s will, whether that be for me as an individual or for us as a community of faith. </a:t>
            </a:r>
          </a:p>
        </p:txBody>
      </p:sp>
    </p:spTree>
    <p:extLst>
      <p:ext uri="{BB962C8B-B14F-4D97-AF65-F5344CB8AC3E}">
        <p14:creationId xmlns:p14="http://schemas.microsoft.com/office/powerpoint/2010/main" val="3972166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FB15C-3964-5D78-3AC7-E3B0986EE919}"/>
              </a:ext>
            </a:extLst>
          </p:cNvPr>
          <p:cNvSpPr>
            <a:spLocks noGrp="1"/>
          </p:cNvSpPr>
          <p:nvPr>
            <p:ph type="title"/>
          </p:nvPr>
        </p:nvSpPr>
        <p:spPr/>
        <p:txBody>
          <a:bodyPr/>
          <a:lstStyle/>
          <a:p>
            <a:r>
              <a:rPr lang="en-AU" dirty="0"/>
              <a:t>Discernment – some prompts from Scripture</a:t>
            </a:r>
          </a:p>
        </p:txBody>
      </p:sp>
      <p:sp>
        <p:nvSpPr>
          <p:cNvPr id="3" name="Content Placeholder 2">
            <a:extLst>
              <a:ext uri="{FF2B5EF4-FFF2-40B4-BE49-F238E27FC236}">
                <a16:creationId xmlns:a16="http://schemas.microsoft.com/office/drawing/2014/main" id="{3752318F-681E-303D-CF67-BF21579775A6}"/>
              </a:ext>
            </a:extLst>
          </p:cNvPr>
          <p:cNvSpPr>
            <a:spLocks noGrp="1"/>
          </p:cNvSpPr>
          <p:nvPr>
            <p:ph idx="1"/>
          </p:nvPr>
        </p:nvSpPr>
        <p:spPr>
          <a:xfrm>
            <a:off x="838200" y="1344707"/>
            <a:ext cx="10515600" cy="5513294"/>
          </a:xfrm>
        </p:spPr>
        <p:txBody>
          <a:bodyPr>
            <a:normAutofit lnSpcReduction="10000"/>
          </a:bodyPr>
          <a:lstStyle/>
          <a:p>
            <a:pPr marL="0" indent="0">
              <a:buNone/>
            </a:pPr>
            <a:r>
              <a:rPr lang="en-AU" dirty="0"/>
              <a:t>You must have in you the same mind that was in Christ Jesus (Phil 2:5).</a:t>
            </a:r>
          </a:p>
          <a:p>
            <a:pPr marL="0" indent="0">
              <a:buNone/>
            </a:pPr>
            <a:endParaRPr lang="en-AU" dirty="0"/>
          </a:p>
          <a:p>
            <a:pPr marL="0" indent="0">
              <a:buNone/>
            </a:pPr>
            <a:r>
              <a:rPr lang="en-AU" b="0" i="0" dirty="0">
                <a:solidFill>
                  <a:srgbClr val="000000"/>
                </a:solidFill>
                <a:effectLst/>
                <a:latin typeface="system-ui"/>
              </a:rPr>
              <a:t>Do not be conformed to this world, but be transformed by the renewing of your minds, so that you may discern what is the will of God—what is good and acceptable and perfect (Rom 12:2).</a:t>
            </a:r>
          </a:p>
          <a:p>
            <a:pPr marL="0" indent="0">
              <a:buNone/>
            </a:pPr>
            <a:endParaRPr lang="en-AU" dirty="0">
              <a:solidFill>
                <a:srgbClr val="000000"/>
              </a:solidFill>
              <a:latin typeface="system-ui"/>
            </a:endParaRPr>
          </a:p>
          <a:p>
            <a:pPr marL="0" indent="0">
              <a:buNone/>
            </a:pPr>
            <a:r>
              <a:rPr lang="en-AU" b="0" i="0" dirty="0">
                <a:solidFill>
                  <a:srgbClr val="000000"/>
                </a:solidFill>
                <a:effectLst/>
                <a:latin typeface="system-ui"/>
              </a:rPr>
              <a:t>But he (Jesus) turned and said to Peter, ‘Get behind me, Satan! You are a stumbling-block to me; for you are setting your mind not on divine things but on human things’ (Matt 16:23).</a:t>
            </a:r>
          </a:p>
          <a:p>
            <a:pPr marL="0" indent="0">
              <a:buNone/>
            </a:pPr>
            <a:endParaRPr lang="en-AU" b="0" i="0" dirty="0">
              <a:solidFill>
                <a:srgbClr val="000000"/>
              </a:solidFill>
              <a:effectLst/>
              <a:latin typeface="system-ui"/>
            </a:endParaRPr>
          </a:p>
          <a:p>
            <a:pPr marL="0" indent="0">
              <a:buNone/>
            </a:pPr>
            <a:r>
              <a:rPr lang="en-AU" b="0" i="0" dirty="0">
                <a:solidFill>
                  <a:srgbClr val="000000"/>
                </a:solidFill>
                <a:effectLst/>
                <a:latin typeface="system-ui"/>
              </a:rPr>
              <a:t>You hypocrites! You know how to interpret the appearance of earth and sky, but why do you not know how to interpret the present time?</a:t>
            </a:r>
            <a:r>
              <a:rPr lang="en-AU" b="1" i="0" baseline="30000" dirty="0">
                <a:solidFill>
                  <a:srgbClr val="000000"/>
                </a:solidFill>
                <a:effectLst/>
                <a:latin typeface="system-ui"/>
              </a:rPr>
              <a:t>  </a:t>
            </a:r>
            <a:r>
              <a:rPr lang="en-AU" b="0" i="0" dirty="0">
                <a:solidFill>
                  <a:srgbClr val="000000"/>
                </a:solidFill>
                <a:effectLst/>
                <a:latin typeface="system-ui"/>
              </a:rPr>
              <a:t> (Luke 12:56, 57)</a:t>
            </a:r>
          </a:p>
          <a:p>
            <a:pPr marL="0" indent="0">
              <a:buNone/>
            </a:pPr>
            <a:endParaRPr lang="en-AU" dirty="0">
              <a:solidFill>
                <a:srgbClr val="000000"/>
              </a:solidFill>
              <a:latin typeface="system-ui"/>
            </a:endParaRPr>
          </a:p>
          <a:p>
            <a:pPr marL="0" indent="0">
              <a:buNone/>
            </a:pPr>
            <a:endParaRPr lang="en-AU" dirty="0"/>
          </a:p>
          <a:p>
            <a:pPr marL="0" indent="0">
              <a:buNone/>
            </a:pPr>
            <a:endParaRPr lang="en-AU" dirty="0"/>
          </a:p>
          <a:p>
            <a:pPr marL="0" indent="0">
              <a:buNone/>
            </a:pPr>
            <a:endParaRPr lang="en-AU" dirty="0"/>
          </a:p>
        </p:txBody>
      </p:sp>
    </p:spTree>
    <p:extLst>
      <p:ext uri="{BB962C8B-B14F-4D97-AF65-F5344CB8AC3E}">
        <p14:creationId xmlns:p14="http://schemas.microsoft.com/office/powerpoint/2010/main" val="3361464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7034-6075-822B-5960-049E4A592CBA}"/>
              </a:ext>
            </a:extLst>
          </p:cNvPr>
          <p:cNvSpPr>
            <a:spLocks noGrp="1"/>
          </p:cNvSpPr>
          <p:nvPr>
            <p:ph type="title"/>
          </p:nvPr>
        </p:nvSpPr>
        <p:spPr/>
        <p:txBody>
          <a:bodyPr/>
          <a:lstStyle/>
          <a:p>
            <a:r>
              <a:rPr lang="en-AU" dirty="0"/>
              <a:t>The Experience of the Plenary Council</a:t>
            </a:r>
          </a:p>
        </p:txBody>
      </p:sp>
      <p:sp>
        <p:nvSpPr>
          <p:cNvPr id="3" name="Content Placeholder 2">
            <a:extLst>
              <a:ext uri="{FF2B5EF4-FFF2-40B4-BE49-F238E27FC236}">
                <a16:creationId xmlns:a16="http://schemas.microsoft.com/office/drawing/2014/main" id="{65AD5C98-9FFD-A7A3-210B-20319C7B94B6}"/>
              </a:ext>
            </a:extLst>
          </p:cNvPr>
          <p:cNvSpPr>
            <a:spLocks noGrp="1"/>
          </p:cNvSpPr>
          <p:nvPr>
            <p:ph idx="1"/>
          </p:nvPr>
        </p:nvSpPr>
        <p:spPr/>
        <p:txBody>
          <a:bodyPr>
            <a:normAutofit lnSpcReduction="10000"/>
          </a:bodyPr>
          <a:lstStyle/>
          <a:p>
            <a:r>
              <a:rPr lang="en-AU" dirty="0"/>
              <a:t>Framing the Fundamental question</a:t>
            </a:r>
          </a:p>
          <a:p>
            <a:endParaRPr lang="en-AU" dirty="0"/>
          </a:p>
          <a:p>
            <a:r>
              <a:rPr lang="en-AU" dirty="0"/>
              <a:t>Initial form of the question: </a:t>
            </a:r>
            <a:r>
              <a:rPr lang="en-AU" i="1" dirty="0"/>
              <a:t>What needs to happen, needs to change, needs to be modified, needs to be abandoned, needs to be preserved, as the Church seeks to move forward and remain relevant in our present context? What do I want for the Church today and into the future?</a:t>
            </a:r>
          </a:p>
          <a:p>
            <a:endParaRPr lang="en-AU" dirty="0"/>
          </a:p>
          <a:p>
            <a:r>
              <a:rPr lang="en-AU" dirty="0"/>
              <a:t>Final form of the question: </a:t>
            </a:r>
            <a:r>
              <a:rPr lang="en-AU" i="1" dirty="0"/>
              <a:t>What do you think God is asking of us in the Church in Australia at this time?</a:t>
            </a:r>
          </a:p>
        </p:txBody>
      </p:sp>
    </p:spTree>
    <p:extLst>
      <p:ext uri="{BB962C8B-B14F-4D97-AF65-F5344CB8AC3E}">
        <p14:creationId xmlns:p14="http://schemas.microsoft.com/office/powerpoint/2010/main" val="1091706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7D47D3-3378-5920-3F0B-962A6633ABEC}"/>
              </a:ext>
            </a:extLst>
          </p:cNvPr>
          <p:cNvSpPr>
            <a:spLocks noGrp="1"/>
          </p:cNvSpPr>
          <p:nvPr>
            <p:ph idx="1"/>
          </p:nvPr>
        </p:nvSpPr>
        <p:spPr>
          <a:xfrm>
            <a:off x="769044" y="542391"/>
            <a:ext cx="10515600" cy="5973670"/>
          </a:xfrm>
        </p:spPr>
        <p:txBody>
          <a:bodyPr>
            <a:normAutofit/>
          </a:bodyPr>
          <a:lstStyle/>
          <a:p>
            <a:pPr marL="0" indent="0">
              <a:buNone/>
            </a:pPr>
            <a:r>
              <a:rPr lang="en-AU" dirty="0"/>
              <a:t>How do we go about “discovering” God’s will for us?</a:t>
            </a:r>
          </a:p>
          <a:p>
            <a:pPr marL="0" indent="0">
              <a:buNone/>
            </a:pPr>
            <a:r>
              <a:rPr lang="en-AU" dirty="0"/>
              <a:t>What are the criteria for discernment? </a:t>
            </a:r>
          </a:p>
          <a:p>
            <a:endParaRPr lang="en-AU" dirty="0"/>
          </a:p>
          <a:p>
            <a:pPr marL="0" indent="0">
              <a:buNone/>
            </a:pPr>
            <a:r>
              <a:rPr lang="en-AU" dirty="0"/>
              <a:t>We listen to God by listening to each other ….</a:t>
            </a:r>
          </a:p>
          <a:p>
            <a:endParaRPr lang="en-AU" dirty="0"/>
          </a:p>
          <a:p>
            <a:pPr marL="0" indent="0">
              <a:buNone/>
            </a:pPr>
            <a:r>
              <a:rPr lang="en-AU" dirty="0"/>
              <a:t>The meaning of the journey to which we are all called is above all that of discovering the face and form of a synodal Church, in which “everyone has something to learn. The faithful people, the College of Bishops, the Bishop of Rome: all listening to each other, and all listening to the Holy Spirit, the ‘Spirit of truth’ (Jn 14:17), in order to know what He ‘says to the Churches’ (Rev 2:7).”</a:t>
            </a:r>
          </a:p>
          <a:p>
            <a:pPr marL="0" indent="0">
              <a:buNone/>
            </a:pPr>
            <a:r>
              <a:rPr lang="en-AU" sz="1800" b="0" i="0" dirty="0">
                <a:solidFill>
                  <a:srgbClr val="000000"/>
                </a:solidFill>
                <a:effectLst/>
                <a:latin typeface="Tahoma" panose="020B0604030504040204" pitchFamily="34" charset="0"/>
              </a:rPr>
              <a:t>FRANCIS, </a:t>
            </a:r>
            <a:r>
              <a:rPr lang="en-AU" sz="1800" b="0" i="1" dirty="0">
                <a:solidFill>
                  <a:srgbClr val="000000"/>
                </a:solidFill>
                <a:effectLst/>
                <a:latin typeface="Tahoma" panose="020B0604030504040204" pitchFamily="34" charset="0"/>
              </a:rPr>
              <a:t>Address at the Ceremony Commemorating the 50</a:t>
            </a:r>
            <a:r>
              <a:rPr lang="en-AU" sz="1800" b="0" i="1" baseline="30000" dirty="0">
                <a:solidFill>
                  <a:srgbClr val="000000"/>
                </a:solidFill>
                <a:effectLst/>
                <a:latin typeface="Tahoma" panose="020B0604030504040204" pitchFamily="34" charset="0"/>
              </a:rPr>
              <a:t>th</a:t>
            </a:r>
            <a:r>
              <a:rPr lang="en-AU" sz="1800" b="0" i="1" dirty="0">
                <a:solidFill>
                  <a:srgbClr val="000000"/>
                </a:solidFill>
                <a:effectLst/>
                <a:latin typeface="Tahoma" panose="020B0604030504040204" pitchFamily="34" charset="0"/>
              </a:rPr>
              <a:t> Anniversary of the Institution of the Synod of Bishops.</a:t>
            </a:r>
            <a:endParaRPr lang="en-AU" sz="1800" dirty="0"/>
          </a:p>
        </p:txBody>
      </p:sp>
    </p:spTree>
    <p:extLst>
      <p:ext uri="{BB962C8B-B14F-4D97-AF65-F5344CB8AC3E}">
        <p14:creationId xmlns:p14="http://schemas.microsoft.com/office/powerpoint/2010/main" val="2455260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DCA22E-2ACB-0138-9849-34E72E722B21}"/>
              </a:ext>
            </a:extLst>
          </p:cNvPr>
          <p:cNvSpPr>
            <a:spLocks noGrp="1"/>
          </p:cNvSpPr>
          <p:nvPr>
            <p:ph idx="1"/>
          </p:nvPr>
        </p:nvSpPr>
        <p:spPr>
          <a:xfrm>
            <a:off x="838200" y="353466"/>
            <a:ext cx="10515600" cy="5823497"/>
          </a:xfrm>
        </p:spPr>
        <p:txBody>
          <a:bodyPr/>
          <a:lstStyle/>
          <a:p>
            <a:pPr marL="0" indent="0">
              <a:buNone/>
            </a:pPr>
            <a:r>
              <a:rPr lang="en-AU" dirty="0"/>
              <a:t>Not a search for the majority opinion, still less an exercise in being brow-beaten or intimidated by the loudest voices.</a:t>
            </a:r>
          </a:p>
          <a:p>
            <a:pPr marL="0" indent="0">
              <a:buNone/>
            </a:pPr>
            <a:endParaRPr lang="en-AU" dirty="0"/>
          </a:p>
          <a:p>
            <a:pPr marL="0" indent="0">
              <a:buNone/>
            </a:pPr>
            <a:r>
              <a:rPr lang="en-AU" dirty="0"/>
              <a:t>But a respectful, “non-defensive” listening, which accepts willingly that the Holy Spirit, like the wind which blows where it will, may be found in the seemingly most unlikely of places (cf. John 3:8) and heard in the most unlikely of voices (cf. for example, Matt 15:26). </a:t>
            </a:r>
          </a:p>
          <a:p>
            <a:pPr marL="0" indent="0">
              <a:buNone/>
            </a:pPr>
            <a:endParaRPr lang="en-AU" dirty="0"/>
          </a:p>
          <a:p>
            <a:pPr marL="0" indent="0">
              <a:buNone/>
            </a:pPr>
            <a:r>
              <a:rPr lang="en-AU" dirty="0"/>
              <a:t>In such an open, non-defensive listening, there is no room for pre-determined solutions or the promoting of personal agendas.  </a:t>
            </a:r>
          </a:p>
        </p:txBody>
      </p:sp>
    </p:spTree>
    <p:extLst>
      <p:ext uri="{BB962C8B-B14F-4D97-AF65-F5344CB8AC3E}">
        <p14:creationId xmlns:p14="http://schemas.microsoft.com/office/powerpoint/2010/main" val="4002466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07FC-DD32-5097-B020-5D4B9898CC22}"/>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C5FA25-0C7F-7E71-768A-FB94E589FDDD}"/>
              </a:ext>
            </a:extLst>
          </p:cNvPr>
          <p:cNvPicPr>
            <a:picLocks noGrp="1" noChangeAspect="1"/>
          </p:cNvPicPr>
          <p:nvPr>
            <p:ph idx="1"/>
          </p:nvPr>
        </p:nvPicPr>
        <p:blipFill>
          <a:blip r:embed="rId2"/>
          <a:stretch>
            <a:fillRect/>
          </a:stretch>
        </p:blipFill>
        <p:spPr>
          <a:xfrm>
            <a:off x="478900" y="183376"/>
            <a:ext cx="6527007" cy="4351338"/>
          </a:xfrm>
          <a:prstGeom prst="rect">
            <a:avLst/>
          </a:prstGeom>
        </p:spPr>
      </p:pic>
      <p:sp>
        <p:nvSpPr>
          <p:cNvPr id="6" name="TextBox 5">
            <a:extLst>
              <a:ext uri="{FF2B5EF4-FFF2-40B4-BE49-F238E27FC236}">
                <a16:creationId xmlns:a16="http://schemas.microsoft.com/office/drawing/2014/main" id="{ADB47D8D-AA8C-0A03-C2F7-16DF1C31FB6F}"/>
              </a:ext>
            </a:extLst>
          </p:cNvPr>
          <p:cNvSpPr txBox="1"/>
          <p:nvPr/>
        </p:nvSpPr>
        <p:spPr>
          <a:xfrm>
            <a:off x="7335411" y="1819276"/>
            <a:ext cx="4234814" cy="1815882"/>
          </a:xfrm>
          <a:prstGeom prst="rect">
            <a:avLst/>
          </a:prstGeom>
          <a:noFill/>
        </p:spPr>
        <p:txBody>
          <a:bodyPr wrap="none" rtlCol="0">
            <a:spAutoFit/>
          </a:bodyPr>
          <a:lstStyle/>
          <a:p>
            <a:r>
              <a:rPr lang="en-AU" sz="2800" dirty="0"/>
              <a:t>If a juggler focuses only </a:t>
            </a:r>
          </a:p>
          <a:p>
            <a:r>
              <a:rPr lang="en-AU" sz="2800" dirty="0"/>
              <a:t>on one or two of the balls,</a:t>
            </a:r>
          </a:p>
          <a:p>
            <a:r>
              <a:rPr lang="en-AU" sz="2800" dirty="0"/>
              <a:t>it will be impossible to keep</a:t>
            </a:r>
          </a:p>
          <a:p>
            <a:r>
              <a:rPr lang="en-AU" sz="2800" dirty="0"/>
              <a:t>all of the balls “in play”. </a:t>
            </a:r>
          </a:p>
        </p:txBody>
      </p:sp>
      <p:sp>
        <p:nvSpPr>
          <p:cNvPr id="7" name="TextBox 6">
            <a:extLst>
              <a:ext uri="{FF2B5EF4-FFF2-40B4-BE49-F238E27FC236}">
                <a16:creationId xmlns:a16="http://schemas.microsoft.com/office/drawing/2014/main" id="{007448BB-10CF-DA7D-66B0-DD5EF3ADFD59}"/>
              </a:ext>
            </a:extLst>
          </p:cNvPr>
          <p:cNvSpPr txBox="1"/>
          <p:nvPr/>
        </p:nvSpPr>
        <p:spPr>
          <a:xfrm>
            <a:off x="2016528" y="4923215"/>
            <a:ext cx="7970195" cy="1938992"/>
          </a:xfrm>
          <a:prstGeom prst="rect">
            <a:avLst/>
          </a:prstGeom>
          <a:noFill/>
        </p:spPr>
        <p:txBody>
          <a:bodyPr wrap="none" rtlCol="0">
            <a:spAutoFit/>
          </a:bodyPr>
          <a:lstStyle/>
          <a:p>
            <a:r>
              <a:rPr lang="en-AU" sz="2400" dirty="0"/>
              <a:t>If we, as the Church in our diocese, are to walk together </a:t>
            </a:r>
          </a:p>
          <a:p>
            <a:r>
              <a:rPr lang="en-AU" sz="2400" dirty="0"/>
              <a:t>into a greater fidelity to the Lord, </a:t>
            </a:r>
          </a:p>
          <a:p>
            <a:r>
              <a:rPr lang="en-AU" sz="2400" dirty="0"/>
              <a:t>we must constantly seek to be attentive </a:t>
            </a:r>
          </a:p>
          <a:p>
            <a:r>
              <a:rPr lang="en-AU" sz="2400" dirty="0"/>
              <a:t>to all three dimensions of our life of faith: Scripture, Tradition, </a:t>
            </a:r>
          </a:p>
          <a:p>
            <a:r>
              <a:rPr lang="en-AU" sz="2400" dirty="0"/>
              <a:t>the Signs of the Times.</a:t>
            </a:r>
          </a:p>
        </p:txBody>
      </p:sp>
    </p:spTree>
    <p:extLst>
      <p:ext uri="{BB962C8B-B14F-4D97-AF65-F5344CB8AC3E}">
        <p14:creationId xmlns:p14="http://schemas.microsoft.com/office/powerpoint/2010/main" val="361974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529D-82D0-8F75-C9D3-E370097F9F5F}"/>
              </a:ext>
            </a:extLst>
          </p:cNvPr>
          <p:cNvSpPr>
            <a:spLocks noGrp="1"/>
          </p:cNvSpPr>
          <p:nvPr>
            <p:ph type="title"/>
          </p:nvPr>
        </p:nvSpPr>
        <p:spPr/>
        <p:txBody>
          <a:bodyPr/>
          <a:lstStyle/>
          <a:p>
            <a:r>
              <a:rPr lang="en-AU" dirty="0"/>
              <a:t>Listening to all the voices ……</a:t>
            </a:r>
          </a:p>
        </p:txBody>
      </p:sp>
      <p:sp>
        <p:nvSpPr>
          <p:cNvPr id="3" name="Content Placeholder 2">
            <a:extLst>
              <a:ext uri="{FF2B5EF4-FFF2-40B4-BE49-F238E27FC236}">
                <a16:creationId xmlns:a16="http://schemas.microsoft.com/office/drawing/2014/main" id="{6624BDB7-8D69-4875-E158-B3E2AE25B2C0}"/>
              </a:ext>
            </a:extLst>
          </p:cNvPr>
          <p:cNvSpPr>
            <a:spLocks noGrp="1"/>
          </p:cNvSpPr>
          <p:nvPr>
            <p:ph idx="1"/>
          </p:nvPr>
        </p:nvSpPr>
        <p:spPr/>
        <p:txBody>
          <a:bodyPr>
            <a:normAutofit fontScale="85000" lnSpcReduction="10000"/>
          </a:bodyPr>
          <a:lstStyle/>
          <a:p>
            <a:pPr marL="0" indent="0">
              <a:buNone/>
            </a:pPr>
            <a:r>
              <a:rPr lang="en-AU" dirty="0">
                <a:solidFill>
                  <a:srgbClr val="262626"/>
                </a:solidFill>
                <a:latin typeface="Arial" panose="020B0604020202020204" pitchFamily="34" charset="0"/>
                <a:cs typeface="Arial" panose="020B0604020202020204" pitchFamily="34" charset="0"/>
              </a:rPr>
              <a:t>T</a:t>
            </a:r>
            <a:r>
              <a:rPr lang="en-AU" b="0" i="0" dirty="0">
                <a:solidFill>
                  <a:srgbClr val="262626"/>
                </a:solidFill>
                <a:effectLst/>
                <a:latin typeface="Arial" panose="020B0604020202020204" pitchFamily="34" charset="0"/>
                <a:cs typeface="Arial" panose="020B0604020202020204" pitchFamily="34" charset="0"/>
              </a:rPr>
              <a:t>he role of women in the Church</a:t>
            </a:r>
            <a:r>
              <a:rPr lang="en-AU" dirty="0">
                <a:solidFill>
                  <a:srgbClr val="262626"/>
                </a:solidFill>
                <a:latin typeface="Arial" panose="020B0604020202020204" pitchFamily="34" charset="0"/>
                <a:cs typeface="Arial" panose="020B0604020202020204" pitchFamily="34" charset="0"/>
              </a:rPr>
              <a:t> and the possibility of ordaining women deacons.</a:t>
            </a:r>
          </a:p>
          <a:p>
            <a:pPr marL="0" indent="0" algn="l" fontAlgn="base">
              <a:buNone/>
            </a:pPr>
            <a:r>
              <a:rPr lang="en-AU" b="1" i="1" dirty="0">
                <a:solidFill>
                  <a:srgbClr val="262626"/>
                </a:solidFill>
                <a:effectLst/>
                <a:latin typeface="Arial" panose="020B0604020202020204" pitchFamily="34" charset="0"/>
                <a:cs typeface="Arial" panose="020B0604020202020204" pitchFamily="34" charset="0"/>
              </a:rPr>
              <a:t>Among members of the assembly, the report said, some thought the idea of women deacons would be a </a:t>
            </a:r>
            <a:r>
              <a:rPr lang="en-AU" b="1" i="1" dirty="0">
                <a:solidFill>
                  <a:srgbClr val="FF0000"/>
                </a:solidFill>
                <a:effectLst/>
                <a:latin typeface="Arial" panose="020B0604020202020204" pitchFamily="34" charset="0"/>
                <a:cs typeface="Arial" panose="020B0604020202020204" pitchFamily="34" charset="0"/>
              </a:rPr>
              <a:t>break with tradition, </a:t>
            </a:r>
            <a:r>
              <a:rPr lang="en-AU" b="1" i="1" dirty="0">
                <a:solidFill>
                  <a:srgbClr val="262626"/>
                </a:solidFill>
                <a:effectLst/>
                <a:latin typeface="Arial" panose="020B0604020202020204" pitchFamily="34" charset="0"/>
                <a:cs typeface="Arial" panose="020B0604020202020204" pitchFamily="34" charset="0"/>
              </a:rPr>
              <a:t>while others insisted it would "</a:t>
            </a:r>
            <a:r>
              <a:rPr lang="en-AU" b="1" i="1" dirty="0">
                <a:solidFill>
                  <a:srgbClr val="FF0000"/>
                </a:solidFill>
                <a:effectLst/>
                <a:latin typeface="Arial" panose="020B0604020202020204" pitchFamily="34" charset="0"/>
                <a:cs typeface="Arial" panose="020B0604020202020204" pitchFamily="34" charset="0"/>
              </a:rPr>
              <a:t>restore the practice of the Early Church," </a:t>
            </a:r>
            <a:r>
              <a:rPr lang="en-AU" b="1" i="1" dirty="0">
                <a:solidFill>
                  <a:srgbClr val="262626"/>
                </a:solidFill>
                <a:effectLst/>
                <a:latin typeface="Arial" panose="020B0604020202020204" pitchFamily="34" charset="0"/>
                <a:cs typeface="Arial" panose="020B0604020202020204" pitchFamily="34" charset="0"/>
              </a:rPr>
              <a:t>including at the time of the New Testament, which mentions women deacons.</a:t>
            </a:r>
          </a:p>
          <a:p>
            <a:pPr marL="0" indent="0" algn="l" fontAlgn="base">
              <a:buNone/>
            </a:pPr>
            <a:r>
              <a:rPr lang="en-AU" b="1" i="1" dirty="0">
                <a:solidFill>
                  <a:srgbClr val="262626"/>
                </a:solidFill>
                <a:effectLst/>
                <a:latin typeface="Arial" panose="020B0604020202020204" pitchFamily="34" charset="0"/>
                <a:cs typeface="Arial" panose="020B0604020202020204" pitchFamily="34" charset="0"/>
              </a:rPr>
              <a:t>"Others still, discern it as </a:t>
            </a:r>
            <a:r>
              <a:rPr lang="en-AU" b="1" i="1" dirty="0">
                <a:solidFill>
                  <a:srgbClr val="FF0000"/>
                </a:solidFill>
                <a:effectLst/>
                <a:latin typeface="Arial" panose="020B0604020202020204" pitchFamily="34" charset="0"/>
                <a:cs typeface="Arial" panose="020B0604020202020204" pitchFamily="34" charset="0"/>
              </a:rPr>
              <a:t>an appropriate and necessary response to the signs of the times</a:t>
            </a:r>
            <a:r>
              <a:rPr lang="en-AU" b="1" i="1" dirty="0">
                <a:solidFill>
                  <a:srgbClr val="262626"/>
                </a:solidFill>
                <a:effectLst/>
                <a:latin typeface="Arial" panose="020B0604020202020204" pitchFamily="34" charset="0"/>
                <a:cs typeface="Arial" panose="020B0604020202020204" pitchFamily="34" charset="0"/>
              </a:rPr>
              <a:t>, faithful to the Tradition, and one that would find an echo in the hearts of many who seek new energy and vitality in the Church," it said. But, the report added, some members thought that would </a:t>
            </a:r>
            <a:r>
              <a:rPr lang="en-AU" b="1" i="1" dirty="0">
                <a:solidFill>
                  <a:srgbClr val="FF0000"/>
                </a:solidFill>
                <a:effectLst/>
                <a:latin typeface="Arial" panose="020B0604020202020204" pitchFamily="34" charset="0"/>
                <a:cs typeface="Arial" panose="020B0604020202020204" pitchFamily="34" charset="0"/>
              </a:rPr>
              <a:t>"marry the Church to the spirit of the age”.</a:t>
            </a:r>
          </a:p>
          <a:p>
            <a:pPr marL="0" indent="0" algn="l" fontAlgn="base">
              <a:buNone/>
            </a:pPr>
            <a:r>
              <a:rPr lang="en-AU" dirty="0">
                <a:solidFill>
                  <a:srgbClr val="262626"/>
                </a:solidFill>
                <a:latin typeface="EB Garamond" panose="00000500000000000000" pitchFamily="2" charset="0"/>
              </a:rPr>
              <a:t>Catholic News Service</a:t>
            </a:r>
            <a:endParaRPr lang="en-AU" b="0" i="0" dirty="0">
              <a:solidFill>
                <a:srgbClr val="262626"/>
              </a:solidFill>
              <a:effectLst/>
              <a:latin typeface="EB Garamond" panose="00000500000000000000" pitchFamily="2" charset="0"/>
            </a:endParaRPr>
          </a:p>
          <a:p>
            <a:endParaRPr lang="en-AU" dirty="0"/>
          </a:p>
        </p:txBody>
      </p:sp>
    </p:spTree>
    <p:extLst>
      <p:ext uri="{BB962C8B-B14F-4D97-AF65-F5344CB8AC3E}">
        <p14:creationId xmlns:p14="http://schemas.microsoft.com/office/powerpoint/2010/main" val="2580130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C6FE-608F-E8C2-BD20-C24815D8B2BC}"/>
              </a:ext>
            </a:extLst>
          </p:cNvPr>
          <p:cNvSpPr>
            <a:spLocks noGrp="1"/>
          </p:cNvSpPr>
          <p:nvPr>
            <p:ph type="title"/>
          </p:nvPr>
        </p:nvSpPr>
        <p:spPr/>
        <p:txBody>
          <a:bodyPr/>
          <a:lstStyle/>
          <a:p>
            <a:pPr algn="ctr"/>
            <a:r>
              <a:rPr lang="en-US" b="1" dirty="0"/>
              <a:t>Your Archdiocesan Mission Plan</a:t>
            </a:r>
            <a:br>
              <a:rPr lang="en-US" dirty="0"/>
            </a:br>
            <a:r>
              <a:rPr lang="en-US" sz="3600" i="1" dirty="0"/>
              <a:t>Reflect, Review, Discern, Decide, Act</a:t>
            </a:r>
            <a:endParaRPr lang="en-AU" sz="3600" i="1" dirty="0"/>
          </a:p>
        </p:txBody>
      </p:sp>
      <p:sp>
        <p:nvSpPr>
          <p:cNvPr id="3" name="Content Placeholder 2">
            <a:extLst>
              <a:ext uri="{FF2B5EF4-FFF2-40B4-BE49-F238E27FC236}">
                <a16:creationId xmlns:a16="http://schemas.microsoft.com/office/drawing/2014/main" id="{FE0E0D05-230B-9F56-0FB9-18318FEAA5EC}"/>
              </a:ext>
            </a:extLst>
          </p:cNvPr>
          <p:cNvSpPr>
            <a:spLocks noGrp="1"/>
          </p:cNvSpPr>
          <p:nvPr>
            <p:ph idx="1"/>
          </p:nvPr>
        </p:nvSpPr>
        <p:spPr/>
        <p:txBody>
          <a:bodyPr>
            <a:normAutofit fontScale="92500" lnSpcReduction="10000"/>
          </a:bodyPr>
          <a:lstStyle/>
          <a:p>
            <a:r>
              <a:rPr lang="en-US" dirty="0" err="1"/>
              <a:t>Evangelisation</a:t>
            </a:r>
            <a:r>
              <a:rPr lang="en-US" dirty="0"/>
              <a:t>: </a:t>
            </a:r>
            <a:r>
              <a:rPr lang="en-US" i="1" dirty="0"/>
              <a:t>to call and form disciples as Jesus invites us to</a:t>
            </a:r>
          </a:p>
          <a:p>
            <a:r>
              <a:rPr lang="en-US" dirty="0"/>
              <a:t>Leadership: </a:t>
            </a:r>
            <a:r>
              <a:rPr lang="en-US" i="1" dirty="0"/>
              <a:t>to encounter Christ and become His disciple means to be given a mission to lead others to him</a:t>
            </a:r>
          </a:p>
          <a:p>
            <a:r>
              <a:rPr lang="en-US" dirty="0"/>
              <a:t>Community: </a:t>
            </a:r>
            <a:r>
              <a:rPr lang="en-US" i="1" dirty="0"/>
              <a:t>when we experience the joy of being in Christ together… it deepens our spiritual commitment to evangelization. </a:t>
            </a:r>
          </a:p>
          <a:p>
            <a:r>
              <a:rPr lang="en-US" dirty="0"/>
              <a:t>Formation: </a:t>
            </a:r>
            <a:r>
              <a:rPr lang="en-US" i="1" dirty="0"/>
              <a:t>to be a disciple is to be a learner who sits at the feet of Jesus, grows in faith and understanding over time, and is sent to witness and convey to others the truth of God’s love in Christ. </a:t>
            </a:r>
          </a:p>
          <a:p>
            <a:r>
              <a:rPr lang="en-US" dirty="0"/>
              <a:t>Worship: </a:t>
            </a:r>
            <a:r>
              <a:rPr lang="en-US" i="1" dirty="0"/>
              <a:t>It is primarily by the witness of our lives , our actions, words and way of life that the Christ we encounter in the sacred mysteries becomes present to others …</a:t>
            </a:r>
          </a:p>
          <a:p>
            <a:endParaRPr lang="en-AU" i="1" dirty="0"/>
          </a:p>
        </p:txBody>
      </p:sp>
    </p:spTree>
    <p:extLst>
      <p:ext uri="{BB962C8B-B14F-4D97-AF65-F5344CB8AC3E}">
        <p14:creationId xmlns:p14="http://schemas.microsoft.com/office/powerpoint/2010/main" val="2516502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23020B-B71B-E944-77A2-EE27E1CBFD63}"/>
              </a:ext>
            </a:extLst>
          </p:cNvPr>
          <p:cNvSpPr>
            <a:spLocks noGrp="1"/>
          </p:cNvSpPr>
          <p:nvPr>
            <p:ph idx="1"/>
          </p:nvPr>
        </p:nvSpPr>
        <p:spPr>
          <a:xfrm>
            <a:off x="838200" y="235030"/>
            <a:ext cx="10515600" cy="6219558"/>
          </a:xfrm>
        </p:spPr>
        <p:txBody>
          <a:bodyPr>
            <a:normAutofit fontScale="92500" lnSpcReduction="10000"/>
          </a:bodyPr>
          <a:lstStyle/>
          <a:p>
            <a:r>
              <a:rPr lang="en-AU" dirty="0"/>
              <a:t>Non-defensive listening will prevent us from dismissing those whose opinion is different to ours, and even perhaps disturbing for us, as either examples of people stuck in the past and frightened of change or ignorant of the Church's teaching and determined to tear down the Lord’s Church and create one of their own. </a:t>
            </a:r>
          </a:p>
          <a:p>
            <a:r>
              <a:rPr lang="en-AU" dirty="0"/>
              <a:t>Non-defensive listening will receive what is heard with an open heart, recognise the sincerity and good will of the other, search for what is positive in what is being said , and remain open to a deepening of our understanding of a topic which challenges us.</a:t>
            </a:r>
          </a:p>
          <a:p>
            <a:r>
              <a:rPr lang="en-AU" dirty="0"/>
              <a:t>Non-defensive listening will be open to the challenge of evaluating both what “I hear” and what I find both attractive and negative in the light of the three-fold fidelity: </a:t>
            </a:r>
          </a:p>
          <a:p>
            <a:pPr lvl="1"/>
            <a:r>
              <a:rPr lang="en-AU" dirty="0"/>
              <a:t>Is what I am hearing in harmony with the Gospel and the teaching of the Scriptures?</a:t>
            </a:r>
          </a:p>
          <a:p>
            <a:pPr lvl="1"/>
            <a:r>
              <a:rPr lang="en-AU" dirty="0"/>
              <a:t>Is what I am hearing in continuity with the Tradition or a (seemingly) radical break from it?  </a:t>
            </a:r>
          </a:p>
          <a:p>
            <a:pPr lvl="1"/>
            <a:r>
              <a:rPr lang="en-AU" dirty="0"/>
              <a:t>Is what I am hearing a valid response to the Signs of the Times interpreted in the light of the Gospel, or is it a concession to values which are not in harmony with the gospels? </a:t>
            </a:r>
          </a:p>
        </p:txBody>
      </p:sp>
    </p:spTree>
    <p:extLst>
      <p:ext uri="{BB962C8B-B14F-4D97-AF65-F5344CB8AC3E}">
        <p14:creationId xmlns:p14="http://schemas.microsoft.com/office/powerpoint/2010/main" val="320930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39BCE-ECB4-E91B-012C-C916F70C4BE6}"/>
              </a:ext>
            </a:extLst>
          </p:cNvPr>
          <p:cNvSpPr>
            <a:spLocks noGrp="1"/>
          </p:cNvSpPr>
          <p:nvPr>
            <p:ph idx="1"/>
          </p:nvPr>
        </p:nvSpPr>
        <p:spPr>
          <a:xfrm>
            <a:off x="838200" y="291993"/>
            <a:ext cx="10515600" cy="5884970"/>
          </a:xfrm>
        </p:spPr>
        <p:txBody>
          <a:bodyPr>
            <a:normAutofit/>
          </a:bodyPr>
          <a:lstStyle/>
          <a:p>
            <a:r>
              <a:rPr lang="en-AU" dirty="0">
                <a:latin typeface="Arial" panose="020B0604020202020204" pitchFamily="34" charset="0"/>
                <a:cs typeface="Arial" panose="020B0604020202020204" pitchFamily="34" charset="0"/>
              </a:rPr>
              <a:t>Non-defensive listening will be open to the possibility that, in spite of my own profound convictions on a particular matter, there is no consensus emerging as a fruit of spiritual discernment and so we all must remain open to further developments and insights, which may or may not confirm the positions which I presently hold. </a:t>
            </a:r>
          </a:p>
          <a:p>
            <a:endParaRPr lang="en-AU" dirty="0">
              <a:latin typeface="Arial" panose="020B0604020202020204" pitchFamily="34" charset="0"/>
              <a:cs typeface="Arial" panose="020B0604020202020204" pitchFamily="34" charset="0"/>
            </a:endParaRPr>
          </a:p>
          <a:p>
            <a:r>
              <a:rPr lang="en-AU" dirty="0">
                <a:solidFill>
                  <a:srgbClr val="262626"/>
                </a:solidFill>
                <a:latin typeface="Arial" panose="020B0604020202020204" pitchFamily="34" charset="0"/>
                <a:cs typeface="Arial" panose="020B0604020202020204" pitchFamily="34" charset="0"/>
              </a:rPr>
              <a:t>T</a:t>
            </a:r>
            <a:r>
              <a:rPr lang="en-AU" b="0" i="0" dirty="0">
                <a:solidFill>
                  <a:srgbClr val="262626"/>
                </a:solidFill>
                <a:effectLst/>
                <a:latin typeface="Arial" panose="020B0604020202020204" pitchFamily="34" charset="0"/>
                <a:cs typeface="Arial" panose="020B0604020202020204" pitchFamily="34" charset="0"/>
              </a:rPr>
              <a:t>o develop authentic ecclesial discernment in these and other areas, it is necessary to approach these questions in the light of the </a:t>
            </a:r>
            <a:r>
              <a:rPr lang="en-AU" b="1" i="0" dirty="0">
                <a:solidFill>
                  <a:srgbClr val="262626"/>
                </a:solidFill>
                <a:effectLst/>
                <a:latin typeface="Arial" panose="020B0604020202020204" pitchFamily="34" charset="0"/>
                <a:cs typeface="Arial" panose="020B0604020202020204" pitchFamily="34" charset="0"/>
              </a:rPr>
              <a:t>Word of God </a:t>
            </a:r>
            <a:r>
              <a:rPr lang="en-AU" b="0" i="0" dirty="0">
                <a:solidFill>
                  <a:srgbClr val="262626"/>
                </a:solidFill>
                <a:effectLst/>
                <a:latin typeface="Arial" panose="020B0604020202020204" pitchFamily="34" charset="0"/>
                <a:cs typeface="Arial" panose="020B0604020202020204" pitchFamily="34" charset="0"/>
              </a:rPr>
              <a:t>and </a:t>
            </a:r>
            <a:r>
              <a:rPr lang="en-AU" b="1" i="0" dirty="0">
                <a:solidFill>
                  <a:srgbClr val="262626"/>
                </a:solidFill>
                <a:effectLst/>
                <a:latin typeface="Arial" panose="020B0604020202020204" pitchFamily="34" charset="0"/>
                <a:cs typeface="Arial" panose="020B0604020202020204" pitchFamily="34" charset="0"/>
              </a:rPr>
              <a:t>Church teaching, properly informed and reflected upon.” (Final Report of Synod First Assembly)</a:t>
            </a:r>
            <a:endParaRPr lang="en-A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7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86117-72E9-EDCD-D000-10AFD1A38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1DC14-00E7-518D-1547-0D6882941621}"/>
              </a:ext>
            </a:extLst>
          </p:cNvPr>
          <p:cNvSpPr>
            <a:spLocks noGrp="1"/>
          </p:cNvSpPr>
          <p:nvPr>
            <p:ph type="title"/>
          </p:nvPr>
        </p:nvSpPr>
        <p:spPr>
          <a:xfrm>
            <a:off x="838200" y="365126"/>
            <a:ext cx="10515600" cy="881168"/>
          </a:xfrm>
        </p:spPr>
        <p:txBody>
          <a:bodyPr>
            <a:normAutofit/>
          </a:bodyPr>
          <a:lstStyle/>
          <a:p>
            <a:pPr algn="ctr"/>
            <a:r>
              <a:rPr lang="en-AU" sz="3200" b="1" dirty="0">
                <a:solidFill>
                  <a:srgbClr val="C00000"/>
                </a:solidFill>
              </a:rPr>
              <a:t>Listening and Discernment</a:t>
            </a:r>
          </a:p>
        </p:txBody>
      </p:sp>
      <p:sp>
        <p:nvSpPr>
          <p:cNvPr id="3" name="Content Placeholder 2">
            <a:extLst>
              <a:ext uri="{FF2B5EF4-FFF2-40B4-BE49-F238E27FC236}">
                <a16:creationId xmlns:a16="http://schemas.microsoft.com/office/drawing/2014/main" id="{3BF30616-02D5-F1C0-FFC0-23FAE0641828}"/>
              </a:ext>
            </a:extLst>
          </p:cNvPr>
          <p:cNvSpPr>
            <a:spLocks noGrp="1"/>
          </p:cNvSpPr>
          <p:nvPr>
            <p:ph idx="1"/>
          </p:nvPr>
        </p:nvSpPr>
        <p:spPr>
          <a:xfrm>
            <a:off x="460587" y="1429173"/>
            <a:ext cx="10893213" cy="4747790"/>
          </a:xfrm>
        </p:spPr>
        <p:txBody>
          <a:bodyPr/>
          <a:lstStyle/>
          <a:p>
            <a:pPr marL="0" indent="0">
              <a:buNone/>
            </a:pPr>
            <a:r>
              <a:rPr lang="en-GB" b="0" i="0" dirty="0">
                <a:solidFill>
                  <a:srgbClr val="000000"/>
                </a:solidFill>
                <a:effectLst/>
                <a:latin typeface="Times New Roman" panose="02020603050405020304" pitchFamily="18" charset="0"/>
                <a:cs typeface="Times New Roman" panose="02020603050405020304" pitchFamily="18" charset="0"/>
              </a:rPr>
              <a:t>The Synod then offers us the opportunity to </a:t>
            </a:r>
            <a:r>
              <a:rPr lang="en-GB" b="1" i="0" dirty="0">
                <a:solidFill>
                  <a:srgbClr val="000000"/>
                </a:solidFill>
                <a:effectLst/>
                <a:latin typeface="Times New Roman" panose="02020603050405020304" pitchFamily="18" charset="0"/>
                <a:cs typeface="Times New Roman" panose="02020603050405020304" pitchFamily="18" charset="0"/>
              </a:rPr>
              <a:t>become a </a:t>
            </a:r>
            <a:r>
              <a:rPr lang="en-GB" b="1" i="1" dirty="0">
                <a:solidFill>
                  <a:srgbClr val="000000"/>
                </a:solidFill>
                <a:effectLst/>
                <a:latin typeface="Times New Roman" panose="02020603050405020304" pitchFamily="18" charset="0"/>
                <a:cs typeface="Times New Roman" panose="02020603050405020304" pitchFamily="18" charset="0"/>
              </a:rPr>
              <a:t>listening Church</a:t>
            </a:r>
            <a:r>
              <a:rPr lang="en-GB" b="0" i="0" dirty="0">
                <a:solidFill>
                  <a:srgbClr val="000000"/>
                </a:solidFill>
                <a:effectLst/>
                <a:latin typeface="Times New Roman" panose="02020603050405020304" pitchFamily="18" charset="0"/>
                <a:cs typeface="Times New Roman" panose="02020603050405020304" pitchFamily="18" charset="0"/>
              </a:rPr>
              <a:t>, to break out of our routine and pause from our pastoral concerns in order to stop and listen.  </a:t>
            </a:r>
            <a:r>
              <a:rPr lang="en-GB" b="1" i="0" dirty="0">
                <a:solidFill>
                  <a:srgbClr val="000000"/>
                </a:solidFill>
                <a:effectLst/>
                <a:latin typeface="Times New Roman" panose="02020603050405020304" pitchFamily="18" charset="0"/>
                <a:cs typeface="Times New Roman" panose="02020603050405020304" pitchFamily="18" charset="0"/>
              </a:rPr>
              <a:t>To listen to the Spirit in adoration and prayer</a:t>
            </a:r>
            <a:r>
              <a:rPr lang="en-GB" b="0" i="0" dirty="0">
                <a:solidFill>
                  <a:srgbClr val="000000"/>
                </a:solidFill>
                <a:effectLst/>
                <a:latin typeface="Times New Roman" panose="02020603050405020304" pitchFamily="18" charset="0"/>
                <a:cs typeface="Times New Roman" panose="02020603050405020304" pitchFamily="18" charset="0"/>
              </a:rPr>
              <a:t>.  Today how much we miss the prayer of adoration; so many people have lost not only the habit but also the very notion of what it means to worship God!  </a:t>
            </a:r>
            <a:r>
              <a:rPr lang="en-GB" b="1" i="0" dirty="0">
                <a:solidFill>
                  <a:srgbClr val="000000"/>
                </a:solidFill>
                <a:effectLst/>
                <a:latin typeface="Times New Roman" panose="02020603050405020304" pitchFamily="18" charset="0"/>
                <a:cs typeface="Times New Roman" panose="02020603050405020304" pitchFamily="18" charset="0"/>
              </a:rPr>
              <a:t>To listen to our brothers and sisters speak of their hopes and of the crises of faith present in different parts of the world, of the need for a renewed pastoral life and of the signals we are receiving from those on the ground. </a:t>
            </a:r>
          </a:p>
          <a:p>
            <a:pPr marL="0" indent="0">
              <a:buNone/>
            </a:pPr>
            <a:endParaRPr lang="en-GB" dirty="0">
              <a:solidFill>
                <a:srgbClr val="000000"/>
              </a:solidFill>
              <a:latin typeface="Times New Roman" panose="02020603050405020304" pitchFamily="18" charset="0"/>
              <a:cs typeface="Times New Roman" panose="02020603050405020304" pitchFamily="18" charset="0"/>
            </a:endParaRPr>
          </a:p>
          <a:p>
            <a:pPr marL="0" indent="0">
              <a:buNone/>
            </a:pPr>
            <a:r>
              <a:rPr lang="en-GB" sz="1800" b="1" i="1" dirty="0">
                <a:solidFill>
                  <a:srgbClr val="663300"/>
                </a:solidFill>
                <a:effectLst/>
                <a:latin typeface="Times New Roman" panose="02020603050405020304" pitchFamily="18" charset="0"/>
                <a:cs typeface="Times New Roman" panose="02020603050405020304" pitchFamily="18" charset="0"/>
              </a:rPr>
              <a:t>ADDRESS OF HIS HOLINESS POPE FRANCIS FOR THE OPENING OF THE SYNOD</a:t>
            </a:r>
          </a:p>
          <a:p>
            <a:pPr marL="0" indent="0">
              <a:buNone/>
            </a:pPr>
            <a:r>
              <a:rPr lang="en-AU" sz="1200" b="0" i="1" dirty="0">
                <a:solidFill>
                  <a:srgbClr val="663300"/>
                </a:solidFill>
                <a:effectLst/>
                <a:latin typeface="Tahoma" panose="020B0604030504040204" pitchFamily="34" charset="0"/>
              </a:rPr>
              <a:t>                                                                                                                                                                                       Saturday, 9 October 2021</a:t>
            </a:r>
            <a:endParaRPr lang="en-A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2288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7DBC-A574-62CC-8882-365822A92A65}"/>
              </a:ext>
            </a:extLst>
          </p:cNvPr>
          <p:cNvSpPr>
            <a:spLocks noGrp="1"/>
          </p:cNvSpPr>
          <p:nvPr>
            <p:ph type="title"/>
          </p:nvPr>
        </p:nvSpPr>
        <p:spPr/>
        <p:txBody>
          <a:bodyPr/>
          <a:lstStyle/>
          <a:p>
            <a:pPr algn="ctr"/>
            <a:r>
              <a:rPr lang="en-AU" b="1" dirty="0"/>
              <a:t>What must we do brothers?</a:t>
            </a:r>
          </a:p>
        </p:txBody>
      </p:sp>
      <p:sp>
        <p:nvSpPr>
          <p:cNvPr id="3" name="Content Placeholder 2">
            <a:extLst>
              <a:ext uri="{FF2B5EF4-FFF2-40B4-BE49-F238E27FC236}">
                <a16:creationId xmlns:a16="http://schemas.microsoft.com/office/drawing/2014/main" id="{FC797548-D9D6-5617-6B80-020532850D66}"/>
              </a:ext>
            </a:extLst>
          </p:cNvPr>
          <p:cNvSpPr>
            <a:spLocks noGrp="1"/>
          </p:cNvSpPr>
          <p:nvPr>
            <p:ph idx="1"/>
          </p:nvPr>
        </p:nvSpPr>
        <p:spPr/>
        <p:txBody>
          <a:bodyPr/>
          <a:lstStyle/>
          <a:p>
            <a:r>
              <a:rPr lang="en-AU" dirty="0"/>
              <a:t>Now when they heard this, they were cut to the heart and said to Peter and to the other apostles, </a:t>
            </a:r>
            <a:r>
              <a:rPr lang="en-AU" b="1" i="1" dirty="0"/>
              <a:t>‘Brothers, what should we do?’  </a:t>
            </a:r>
            <a:r>
              <a:rPr lang="en-AU" dirty="0"/>
              <a:t>Peter said to them, ‘Repent, and be baptized every one of you in the name of Jesus Christ so that your sins may be forgiven; and you will receive the gift of the Holy Spirit. For the promise is for you, for your children, and for all who are far away, everyone whom the Lord our God calls to him (Acts 2:37-39)</a:t>
            </a:r>
          </a:p>
          <a:p>
            <a:endParaRPr lang="en-AU" dirty="0"/>
          </a:p>
          <a:p>
            <a:r>
              <a:rPr lang="en-AU" dirty="0"/>
              <a:t>This is the question you, as the ordained ministers of this archdiocese, are being called to answer.</a:t>
            </a:r>
          </a:p>
        </p:txBody>
      </p:sp>
    </p:spTree>
    <p:extLst>
      <p:ext uri="{BB962C8B-B14F-4D97-AF65-F5344CB8AC3E}">
        <p14:creationId xmlns:p14="http://schemas.microsoft.com/office/powerpoint/2010/main" val="3202498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414E-7C90-504D-5564-7B2580E0847A}"/>
              </a:ext>
            </a:extLst>
          </p:cNvPr>
          <p:cNvSpPr>
            <a:spLocks noGrp="1"/>
          </p:cNvSpPr>
          <p:nvPr>
            <p:ph type="title"/>
          </p:nvPr>
        </p:nvSpPr>
        <p:spPr/>
        <p:txBody>
          <a:bodyPr/>
          <a:lstStyle/>
          <a:p>
            <a:r>
              <a:rPr lang="en-US" b="1" dirty="0"/>
              <a:t>Part Two: Situating the Ordained Ministry within a Synodal Church.</a:t>
            </a:r>
            <a:endParaRPr lang="en-AU" b="1" dirty="0"/>
          </a:p>
        </p:txBody>
      </p:sp>
      <p:sp>
        <p:nvSpPr>
          <p:cNvPr id="3" name="Content Placeholder 2">
            <a:extLst>
              <a:ext uri="{FF2B5EF4-FFF2-40B4-BE49-F238E27FC236}">
                <a16:creationId xmlns:a16="http://schemas.microsoft.com/office/drawing/2014/main" id="{89E5B35A-1A7B-8215-7953-D378D22EC548}"/>
              </a:ext>
            </a:extLst>
          </p:cNvPr>
          <p:cNvSpPr>
            <a:spLocks noGrp="1"/>
          </p:cNvSpPr>
          <p:nvPr>
            <p:ph idx="1"/>
          </p:nvPr>
        </p:nvSpPr>
        <p:spPr/>
        <p:txBody>
          <a:bodyPr/>
          <a:lstStyle/>
          <a:p>
            <a:pPr marL="0" indent="0">
              <a:buNone/>
            </a:pPr>
            <a:endParaRPr lang="en-AU" sz="2800" b="1" i="1" dirty="0"/>
          </a:p>
          <a:p>
            <a:pPr marL="0" indent="0">
              <a:buNone/>
            </a:pPr>
            <a:r>
              <a:rPr lang="en-AU" sz="2800" b="1" i="1" dirty="0"/>
              <a:t>We, as ordained ministers, are called to find our place in this long and ongoing story. </a:t>
            </a:r>
          </a:p>
          <a:p>
            <a:pPr marL="0" indent="0">
              <a:buNone/>
            </a:pPr>
            <a:endParaRPr lang="en-AU" b="1" i="1" dirty="0"/>
          </a:p>
          <a:p>
            <a:pPr marL="0" indent="0">
              <a:buNone/>
            </a:pPr>
            <a:r>
              <a:rPr lang="en-AU" sz="2800" b="1" i="1" dirty="0"/>
              <a:t>Leadership in a community of disciples of Jesus</a:t>
            </a:r>
          </a:p>
          <a:p>
            <a:endParaRPr lang="en-AU" sz="2800" b="1" i="1" dirty="0"/>
          </a:p>
          <a:p>
            <a:pPr marL="0" indent="0">
              <a:buNone/>
            </a:pPr>
            <a:r>
              <a:rPr lang="en-AU" b="1" i="1" dirty="0"/>
              <a:t>Addressing the question of “Clericalism”: myths and realities.</a:t>
            </a:r>
          </a:p>
        </p:txBody>
      </p:sp>
    </p:spTree>
    <p:extLst>
      <p:ext uri="{BB962C8B-B14F-4D97-AF65-F5344CB8AC3E}">
        <p14:creationId xmlns:p14="http://schemas.microsoft.com/office/powerpoint/2010/main" val="91263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B8AA-CD99-0745-7E4C-0ECF4898946E}"/>
              </a:ext>
            </a:extLst>
          </p:cNvPr>
          <p:cNvSpPr>
            <a:spLocks noGrp="1"/>
          </p:cNvSpPr>
          <p:nvPr>
            <p:ph type="title"/>
          </p:nvPr>
        </p:nvSpPr>
        <p:spPr/>
        <p:txBody>
          <a:bodyPr/>
          <a:lstStyle/>
          <a:p>
            <a:r>
              <a:rPr lang="en-US" dirty="0"/>
              <a:t>Clericalism and the Synod</a:t>
            </a:r>
            <a:endParaRPr lang="en-AU" dirty="0"/>
          </a:p>
        </p:txBody>
      </p:sp>
      <p:sp>
        <p:nvSpPr>
          <p:cNvPr id="3" name="Content Placeholder 2">
            <a:extLst>
              <a:ext uri="{FF2B5EF4-FFF2-40B4-BE49-F238E27FC236}">
                <a16:creationId xmlns:a16="http://schemas.microsoft.com/office/drawing/2014/main" id="{206951B7-41DF-AA25-3393-BC1932286C01}"/>
              </a:ext>
            </a:extLst>
          </p:cNvPr>
          <p:cNvSpPr>
            <a:spLocks noGrp="1"/>
          </p:cNvSpPr>
          <p:nvPr>
            <p:ph idx="1"/>
          </p:nvPr>
        </p:nvSpPr>
        <p:spPr/>
        <p:txBody>
          <a:bodyPr>
            <a:normAutofit fontScale="92500" lnSpcReduction="10000"/>
          </a:bodyPr>
          <a:lstStyle/>
          <a:p>
            <a:pPr marL="0" indent="0">
              <a:buNone/>
            </a:pPr>
            <a:r>
              <a:rPr lang="en-US" dirty="0"/>
              <a:t>“Enlarge the Space of Your Tent” </a:t>
            </a:r>
          </a:p>
          <a:p>
            <a:pPr marL="0" indent="0">
              <a:buNone/>
            </a:pPr>
            <a:r>
              <a:rPr lang="en-US" dirty="0"/>
              <a:t>Chapter 3: </a:t>
            </a:r>
            <a:r>
              <a:rPr lang="en-US" b="1" dirty="0"/>
              <a:t>Towards a Missionary Synodal Church</a:t>
            </a:r>
          </a:p>
          <a:p>
            <a:pPr marL="0" indent="0">
              <a:buNone/>
            </a:pPr>
            <a:r>
              <a:rPr lang="en-US" dirty="0"/>
              <a:t>The reports also reflect on the difficulty of listening deeply and accepting being transformed by it. They highlight the lack of communal processes of listening and discernment, and call for more training in this area. Furthermore, they point to </a:t>
            </a:r>
            <a:r>
              <a:rPr lang="en-US" b="1" dirty="0"/>
              <a:t>the persistence of structural obstacles, </a:t>
            </a:r>
            <a:r>
              <a:rPr lang="en-US" dirty="0"/>
              <a:t>including: </a:t>
            </a:r>
            <a:r>
              <a:rPr lang="en-US" b="1" dirty="0"/>
              <a:t>hierarchical structures that foster autocratic tendencies; a clerical and individualistic culture that isolates individuals and fragments relationships between priests and laity; </a:t>
            </a:r>
            <a:r>
              <a:rPr lang="en-US" dirty="0"/>
              <a:t>sociocultural and economic disparities that benefit the wealthy and educated; and the absence of “in-between” spaces that foster encounters between members of mutually separated groups (p.33).</a:t>
            </a:r>
            <a:endParaRPr lang="en-AU" dirty="0"/>
          </a:p>
        </p:txBody>
      </p:sp>
    </p:spTree>
    <p:extLst>
      <p:ext uri="{BB962C8B-B14F-4D97-AF65-F5344CB8AC3E}">
        <p14:creationId xmlns:p14="http://schemas.microsoft.com/office/powerpoint/2010/main" val="481275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DC2E-A037-BE82-0440-7862694CF86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438B9F0-56A2-613E-BF1E-68100EE2975C}"/>
              </a:ext>
            </a:extLst>
          </p:cNvPr>
          <p:cNvSpPr>
            <a:spLocks noGrp="1"/>
          </p:cNvSpPr>
          <p:nvPr>
            <p:ph idx="1"/>
          </p:nvPr>
        </p:nvSpPr>
        <p:spPr/>
        <p:txBody>
          <a:bodyPr>
            <a:normAutofit fontScale="92500" lnSpcReduction="20000"/>
          </a:bodyPr>
          <a:lstStyle/>
          <a:p>
            <a:pPr marL="0" indent="0">
              <a:buNone/>
            </a:pPr>
            <a:r>
              <a:rPr lang="en-US" i="1" dirty="0"/>
              <a:t>“It is important to build a synodal institutional model as an ecclesial paradigm of deconstructing pyramidal power that privileges unipersonal managements. The only legitimate authority in the Church must be that of love and service, following the example of the Lord” </a:t>
            </a:r>
            <a:r>
              <a:rPr lang="en-US" dirty="0"/>
              <a:t>(CE Argentina). P. 57.</a:t>
            </a:r>
          </a:p>
          <a:p>
            <a:pPr marL="0" indent="0">
              <a:buNone/>
            </a:pPr>
            <a:endParaRPr lang="en-US" dirty="0"/>
          </a:p>
          <a:p>
            <a:pPr marL="0" indent="0">
              <a:buNone/>
            </a:pPr>
            <a:r>
              <a:rPr lang="en-US" dirty="0"/>
              <a:t>The tone of the reports is not anti-clerical… they signal the importance of ridding the Church of clericalism so that all its members, including priests and laity, can fulfil a common mission. Clericalism is seen as a form of spiritual impoverishment, a deprivation of the true goods of ordained ministry, and </a:t>
            </a:r>
            <a:r>
              <a:rPr lang="en-US" b="1" dirty="0"/>
              <a:t>a culture that isolates clergy and harms the laity. </a:t>
            </a:r>
            <a:r>
              <a:rPr lang="en-US" dirty="0"/>
              <a:t>This culture separates us from the living experience of God and damages the kinship relations of the </a:t>
            </a:r>
            <a:r>
              <a:rPr lang="en-US" dirty="0" err="1"/>
              <a:t>baptised</a:t>
            </a:r>
            <a:r>
              <a:rPr lang="en-US" dirty="0"/>
              <a:t>, producing </a:t>
            </a:r>
            <a:r>
              <a:rPr lang="en-US" b="1" dirty="0"/>
              <a:t>rigidity, attachment to legalistic power and an exercise of authority that is power rather than service </a:t>
            </a:r>
            <a:r>
              <a:rPr lang="en-US" dirty="0"/>
              <a:t>(p.58).</a:t>
            </a:r>
          </a:p>
          <a:p>
            <a:pPr marL="0" indent="0">
              <a:buNone/>
            </a:pPr>
            <a:endParaRPr lang="en-US" dirty="0"/>
          </a:p>
          <a:p>
            <a:pPr marL="0" indent="0">
              <a:buNone/>
            </a:pPr>
            <a:endParaRPr lang="en-AU" dirty="0"/>
          </a:p>
        </p:txBody>
      </p:sp>
    </p:spTree>
    <p:extLst>
      <p:ext uri="{BB962C8B-B14F-4D97-AF65-F5344CB8AC3E}">
        <p14:creationId xmlns:p14="http://schemas.microsoft.com/office/powerpoint/2010/main" val="942067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4E7B-583B-6E9A-60A7-A34067231BD6}"/>
              </a:ext>
            </a:extLst>
          </p:cNvPr>
          <p:cNvSpPr>
            <a:spLocks noGrp="1"/>
          </p:cNvSpPr>
          <p:nvPr>
            <p:ph type="title"/>
          </p:nvPr>
        </p:nvSpPr>
        <p:spPr/>
        <p:txBody>
          <a:bodyPr/>
          <a:lstStyle/>
          <a:p>
            <a:r>
              <a:rPr lang="en-US" dirty="0"/>
              <a:t>Synod Synthesis Report - October 2023</a:t>
            </a:r>
            <a:endParaRPr lang="en-AU" dirty="0"/>
          </a:p>
        </p:txBody>
      </p:sp>
      <p:sp>
        <p:nvSpPr>
          <p:cNvPr id="3" name="Content Placeholder 2">
            <a:extLst>
              <a:ext uri="{FF2B5EF4-FFF2-40B4-BE49-F238E27FC236}">
                <a16:creationId xmlns:a16="http://schemas.microsoft.com/office/drawing/2014/main" id="{987DE8FA-5AC7-9CA4-D067-50C38799F66B}"/>
              </a:ext>
            </a:extLst>
          </p:cNvPr>
          <p:cNvSpPr>
            <a:spLocks noGrp="1"/>
          </p:cNvSpPr>
          <p:nvPr>
            <p:ph idx="1"/>
          </p:nvPr>
        </p:nvSpPr>
        <p:spPr/>
        <p:txBody>
          <a:bodyPr>
            <a:normAutofit/>
          </a:bodyPr>
          <a:lstStyle/>
          <a:p>
            <a:pPr marL="0" indent="0">
              <a:buNone/>
            </a:pPr>
            <a:r>
              <a:rPr lang="en-US" dirty="0"/>
              <a:t>Clericalism stems from a misunderstanding of the divine call, viewing it </a:t>
            </a:r>
            <a:r>
              <a:rPr lang="en-US" b="1" dirty="0"/>
              <a:t>more as a privilege than a service</a:t>
            </a:r>
            <a:r>
              <a:rPr lang="en-US" dirty="0"/>
              <a:t>, and manifesting itself in</a:t>
            </a:r>
            <a:r>
              <a:rPr lang="en-US" b="1" dirty="0"/>
              <a:t> the exercise of power in a worldly manner that refuses to allow itself to be accountable. </a:t>
            </a:r>
            <a:r>
              <a:rPr lang="en-US" dirty="0"/>
              <a:t>This distortion of the priestly vocation needs to be challenged from the earliest stages of formation by ensuring close contact with the People of God and through concrete service-learning experiences among those most in need. </a:t>
            </a:r>
            <a:r>
              <a:rPr lang="en-US" b="1" dirty="0"/>
              <a:t>The exercise of priestly ministry today cannot be conceived of except in harmony with the bishop and the presbyterate, and in profound communion with other ministries and charisms</a:t>
            </a:r>
            <a:r>
              <a:rPr lang="en-US" dirty="0"/>
              <a:t>. Unfortunately, clericalism is a disposition that can manifest itself not only among ministers but also among the laity. </a:t>
            </a:r>
          </a:p>
          <a:p>
            <a:pPr marL="0" indent="0">
              <a:buNone/>
            </a:pPr>
            <a:endParaRPr lang="en-AU" dirty="0"/>
          </a:p>
        </p:txBody>
      </p:sp>
    </p:spTree>
    <p:extLst>
      <p:ext uri="{BB962C8B-B14F-4D97-AF65-F5344CB8AC3E}">
        <p14:creationId xmlns:p14="http://schemas.microsoft.com/office/powerpoint/2010/main" val="1617761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75A7-338B-2521-08C8-62DBB2E8C43C}"/>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3D47F2F0-C432-FB78-8ECB-9824B0B5E420}"/>
              </a:ext>
            </a:extLst>
          </p:cNvPr>
          <p:cNvSpPr>
            <a:spLocks noGrp="1"/>
          </p:cNvSpPr>
          <p:nvPr>
            <p:ph idx="1"/>
          </p:nvPr>
        </p:nvSpPr>
        <p:spPr/>
        <p:txBody>
          <a:bodyPr>
            <a:normAutofit fontScale="92500" lnSpcReduction="10000"/>
          </a:bodyPr>
          <a:lstStyle/>
          <a:p>
            <a:r>
              <a:rPr lang="en-US" dirty="0"/>
              <a:t>Many women expressed deep gratitude for the work of priests and bishops. They also spoke of a Church that wounds. </a:t>
            </a:r>
            <a:r>
              <a:rPr lang="en-US" b="1" dirty="0"/>
              <a:t>Clericalism, a chauvinist mentality and inappropriate expressions of authority </a:t>
            </a:r>
            <a:r>
              <a:rPr lang="en-US" dirty="0"/>
              <a:t>continue to scar the face of the Church and damage its communion (Par 9f).</a:t>
            </a:r>
          </a:p>
          <a:p>
            <a:r>
              <a:rPr lang="en-US" b="1" dirty="0"/>
              <a:t>Transparency and a culture of accountability </a:t>
            </a:r>
            <a:r>
              <a:rPr lang="en-US" dirty="0"/>
              <a:t>are of crucial importance for us to move forward in building a synodal Church. We ask local churches to identify processes and structures that allow for a regular audit of how priests and deacons are carrying out roles of responsibility in the exercise of their ministry. Existing institutions, such as participatory bodies or pastoral visits, can be the starting point for this work, taking care to involve the community. Such forms must be adapted to local contexts and diverse cultures, so as not to be a hindrance or a bureaucratic burden (11k). </a:t>
            </a:r>
            <a:endParaRPr lang="en-AU" dirty="0"/>
          </a:p>
        </p:txBody>
      </p:sp>
    </p:spTree>
    <p:extLst>
      <p:ext uri="{BB962C8B-B14F-4D97-AF65-F5344CB8AC3E}">
        <p14:creationId xmlns:p14="http://schemas.microsoft.com/office/powerpoint/2010/main" val="2435773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E623-18A4-C14C-4D77-FAA02FAFE2D1}"/>
              </a:ext>
            </a:extLst>
          </p:cNvPr>
          <p:cNvSpPr>
            <a:spLocks noGrp="1"/>
          </p:cNvSpPr>
          <p:nvPr>
            <p:ph type="title"/>
          </p:nvPr>
        </p:nvSpPr>
        <p:spPr/>
        <p:txBody>
          <a:bodyPr/>
          <a:lstStyle/>
          <a:p>
            <a:r>
              <a:rPr lang="en-US" dirty="0"/>
              <a:t>Th question of Culture. Culture and charism</a:t>
            </a:r>
            <a:endParaRPr lang="en-AU" dirty="0"/>
          </a:p>
        </p:txBody>
      </p:sp>
      <p:sp>
        <p:nvSpPr>
          <p:cNvPr id="3" name="Content Placeholder 2">
            <a:extLst>
              <a:ext uri="{FF2B5EF4-FFF2-40B4-BE49-F238E27FC236}">
                <a16:creationId xmlns:a16="http://schemas.microsoft.com/office/drawing/2014/main" id="{CF5C35A1-18AF-E53E-6E2D-F05E1A5D6862}"/>
              </a:ext>
            </a:extLst>
          </p:cNvPr>
          <p:cNvSpPr>
            <a:spLocks noGrp="1"/>
          </p:cNvSpPr>
          <p:nvPr>
            <p:ph idx="1"/>
          </p:nvPr>
        </p:nvSpPr>
        <p:spPr/>
        <p:txBody>
          <a:bodyPr>
            <a:normAutofit fontScale="92500" lnSpcReduction="10000"/>
          </a:bodyPr>
          <a:lstStyle/>
          <a:p>
            <a:r>
              <a:rPr lang="en-US" dirty="0"/>
              <a:t>Inculturation: what does this mean, require?</a:t>
            </a:r>
          </a:p>
          <a:p>
            <a:endParaRPr lang="en-US" dirty="0"/>
          </a:p>
          <a:p>
            <a:r>
              <a:rPr lang="en-US" dirty="0"/>
              <a:t>The Incarnation as the foundational model of inculturation.</a:t>
            </a:r>
          </a:p>
          <a:p>
            <a:r>
              <a:rPr lang="en-US" dirty="0"/>
              <a:t>Though he was in the form of God …..</a:t>
            </a:r>
          </a:p>
          <a:p>
            <a:r>
              <a:rPr lang="en-US" dirty="0"/>
              <a:t>Jesus, fully human and fully divine, becomes God among us as one of us, and “from within” affirms all that is good in humanity and confronts and challenges all that is not in harmony with God’s creative design.</a:t>
            </a:r>
          </a:p>
          <a:p>
            <a:r>
              <a:rPr lang="en-US" dirty="0"/>
              <a:t>Jesus as the Word of God becomes the “cultural norm” against which all other cultures (Italian, Irish, Vietnamese, corporate, clerical, diocesan, ……..) must be measured, affirming all that is good and challenging all that is not. </a:t>
            </a:r>
            <a:endParaRPr lang="en-AU" dirty="0"/>
          </a:p>
        </p:txBody>
      </p:sp>
    </p:spTree>
    <p:extLst>
      <p:ext uri="{BB962C8B-B14F-4D97-AF65-F5344CB8AC3E}">
        <p14:creationId xmlns:p14="http://schemas.microsoft.com/office/powerpoint/2010/main" val="316120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346A-2C74-1DE2-CE88-8AB29A0D60C6}"/>
              </a:ext>
            </a:extLst>
          </p:cNvPr>
          <p:cNvSpPr>
            <a:spLocks noGrp="1"/>
          </p:cNvSpPr>
          <p:nvPr>
            <p:ph type="title"/>
          </p:nvPr>
        </p:nvSpPr>
        <p:spPr/>
        <p:txBody>
          <a:bodyPr/>
          <a:lstStyle/>
          <a:p>
            <a:pPr algn="ctr"/>
            <a:r>
              <a:rPr lang="en-US" dirty="0"/>
              <a:t>The question</a:t>
            </a:r>
            <a:endParaRPr lang="en-AU" dirty="0"/>
          </a:p>
        </p:txBody>
      </p:sp>
      <p:sp>
        <p:nvSpPr>
          <p:cNvPr id="3" name="Content Placeholder 2">
            <a:extLst>
              <a:ext uri="{FF2B5EF4-FFF2-40B4-BE49-F238E27FC236}">
                <a16:creationId xmlns:a16="http://schemas.microsoft.com/office/drawing/2014/main" id="{E647FD1F-8E6A-1AB1-FC7B-F9BAF07AC349}"/>
              </a:ext>
            </a:extLst>
          </p:cNvPr>
          <p:cNvSpPr>
            <a:spLocks noGrp="1"/>
          </p:cNvSpPr>
          <p:nvPr>
            <p:ph idx="1"/>
          </p:nvPr>
        </p:nvSpPr>
        <p:spPr>
          <a:xfrm>
            <a:off x="838200" y="2102461"/>
            <a:ext cx="10515600" cy="3778221"/>
          </a:xfrm>
        </p:spPr>
        <p:txBody>
          <a:bodyPr>
            <a:normAutofit lnSpcReduction="10000"/>
          </a:bodyPr>
          <a:lstStyle/>
          <a:p>
            <a:pPr marL="0" indent="0">
              <a:buNone/>
            </a:pPr>
            <a:r>
              <a:rPr lang="en-US" dirty="0"/>
              <a:t>How can the Holy People of God (laity, religious and clergy), the Church in the Archdiocese of Sydney, </a:t>
            </a:r>
            <a:r>
              <a:rPr lang="en-US" dirty="0" err="1"/>
              <a:t>evangelise</a:t>
            </a:r>
            <a:r>
              <a:rPr lang="en-US" dirty="0"/>
              <a:t>, lead, live together, form and worship in a way which gives concrete expression to the synodal nature and identity of the Lord’s Church? </a:t>
            </a:r>
          </a:p>
          <a:p>
            <a:pPr marL="0" indent="0">
              <a:buNone/>
            </a:pPr>
            <a:endParaRPr lang="en-US" dirty="0"/>
          </a:p>
          <a:p>
            <a:pPr marL="0" indent="0">
              <a:buNone/>
            </a:pPr>
            <a:r>
              <a:rPr lang="en-US" dirty="0"/>
              <a:t>How can the community of ordained ministry in the Church in Sydney, through embracing the invitation to consciously become a more synodal Church, find inspiration and guidance for your response to contemporary challenges?</a:t>
            </a:r>
          </a:p>
          <a:p>
            <a:pPr marL="0" indent="0">
              <a:buNone/>
            </a:pPr>
            <a:endParaRPr lang="en-US" dirty="0"/>
          </a:p>
          <a:p>
            <a:pPr marL="0" indent="0">
              <a:buNone/>
            </a:pPr>
            <a:endParaRPr lang="en-AU" dirty="0"/>
          </a:p>
        </p:txBody>
      </p:sp>
    </p:spTree>
    <p:extLst>
      <p:ext uri="{BB962C8B-B14F-4D97-AF65-F5344CB8AC3E}">
        <p14:creationId xmlns:p14="http://schemas.microsoft.com/office/powerpoint/2010/main" val="3168220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F719-CB69-7D0B-19D7-009227898FE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D525003-5F5D-42AF-4810-A17CC56412EA}"/>
              </a:ext>
            </a:extLst>
          </p:cNvPr>
          <p:cNvSpPr>
            <a:spLocks noGrp="1"/>
          </p:cNvSpPr>
          <p:nvPr>
            <p:ph idx="1"/>
          </p:nvPr>
        </p:nvSpPr>
        <p:spPr/>
        <p:txBody>
          <a:bodyPr/>
          <a:lstStyle/>
          <a:p>
            <a:r>
              <a:rPr lang="en-US" dirty="0"/>
              <a:t>The encounter between various forms of a clerical culture and the Catholic theological understanding of the ordained ministry can assist us in the task of “reading the signs of the times” in relation to our way of living the ordained ministry within the Church and discerning its compatibility with the “Word </a:t>
            </a:r>
            <a:r>
              <a:rPr lang="en-US"/>
              <a:t>made flesh”.  </a:t>
            </a:r>
            <a:endParaRPr lang="en-AU" dirty="0"/>
          </a:p>
        </p:txBody>
      </p:sp>
    </p:spTree>
    <p:extLst>
      <p:ext uri="{BB962C8B-B14F-4D97-AF65-F5344CB8AC3E}">
        <p14:creationId xmlns:p14="http://schemas.microsoft.com/office/powerpoint/2010/main" val="2351783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a:t>The Catholic Priest – Who is he? Who am I? Who are we? </a:t>
            </a:r>
            <a:endParaRPr lang="en-US" dirty="0"/>
          </a:p>
        </p:txBody>
      </p:sp>
      <p:sp>
        <p:nvSpPr>
          <p:cNvPr id="3" name="TextBox 2"/>
          <p:cNvSpPr txBox="1"/>
          <p:nvPr/>
        </p:nvSpPr>
        <p:spPr>
          <a:xfrm>
            <a:off x="4324320" y="4674857"/>
            <a:ext cx="2554802" cy="1569660"/>
          </a:xfrm>
          <a:prstGeom prst="rect">
            <a:avLst/>
          </a:prstGeom>
          <a:noFill/>
        </p:spPr>
        <p:txBody>
          <a:bodyPr wrap="none" rtlCol="0">
            <a:spAutoFit/>
          </a:bodyPr>
          <a:lstStyle/>
          <a:p>
            <a:r>
              <a:rPr lang="en-US" sz="2400" dirty="0"/>
              <a:t>What does/should </a:t>
            </a:r>
          </a:p>
          <a:p>
            <a:r>
              <a:rPr lang="en-US" sz="2400" dirty="0"/>
              <a:t>our relationship </a:t>
            </a:r>
          </a:p>
          <a:p>
            <a:r>
              <a:rPr lang="en-US" sz="2400" dirty="0"/>
              <a:t>with our people</a:t>
            </a:r>
          </a:p>
          <a:p>
            <a:r>
              <a:rPr lang="en-US" sz="2400" dirty="0"/>
              <a:t>look like?</a:t>
            </a:r>
          </a:p>
        </p:txBody>
      </p:sp>
      <p:pic>
        <p:nvPicPr>
          <p:cNvPr id="4" name="Picture 3">
            <a:extLst>
              <a:ext uri="{FF2B5EF4-FFF2-40B4-BE49-F238E27FC236}">
                <a16:creationId xmlns:a16="http://schemas.microsoft.com/office/drawing/2014/main" id="{A9FAD8C5-C0AE-BDF5-6CC4-4E3229746780}"/>
              </a:ext>
            </a:extLst>
          </p:cNvPr>
          <p:cNvPicPr>
            <a:picLocks noChangeAspect="1"/>
          </p:cNvPicPr>
          <p:nvPr/>
        </p:nvPicPr>
        <p:blipFill>
          <a:blip r:embed="rId2"/>
          <a:stretch>
            <a:fillRect/>
          </a:stretch>
        </p:blipFill>
        <p:spPr>
          <a:xfrm>
            <a:off x="206339" y="1870782"/>
            <a:ext cx="5394960" cy="2528888"/>
          </a:xfrm>
          <a:prstGeom prst="rect">
            <a:avLst/>
          </a:prstGeom>
        </p:spPr>
      </p:pic>
      <p:pic>
        <p:nvPicPr>
          <p:cNvPr id="7" name="Picture 6">
            <a:extLst>
              <a:ext uri="{FF2B5EF4-FFF2-40B4-BE49-F238E27FC236}">
                <a16:creationId xmlns:a16="http://schemas.microsoft.com/office/drawing/2014/main" id="{92573E4A-F817-EE3D-8C65-7A204921E348}"/>
              </a:ext>
            </a:extLst>
          </p:cNvPr>
          <p:cNvPicPr>
            <a:picLocks noChangeAspect="1"/>
          </p:cNvPicPr>
          <p:nvPr/>
        </p:nvPicPr>
        <p:blipFill>
          <a:blip r:embed="rId3"/>
          <a:stretch>
            <a:fillRect/>
          </a:stretch>
        </p:blipFill>
        <p:spPr>
          <a:xfrm>
            <a:off x="5954042" y="1057205"/>
            <a:ext cx="4742688" cy="2926080"/>
          </a:xfrm>
          <a:prstGeom prst="rect">
            <a:avLst/>
          </a:prstGeom>
        </p:spPr>
      </p:pic>
      <p:pic>
        <p:nvPicPr>
          <p:cNvPr id="8" name="Picture 7">
            <a:extLst>
              <a:ext uri="{FF2B5EF4-FFF2-40B4-BE49-F238E27FC236}">
                <a16:creationId xmlns:a16="http://schemas.microsoft.com/office/drawing/2014/main" id="{73E02B71-6378-664C-CAF5-2A0DD48196A3}"/>
              </a:ext>
            </a:extLst>
          </p:cNvPr>
          <p:cNvPicPr>
            <a:picLocks noChangeAspect="1"/>
          </p:cNvPicPr>
          <p:nvPr/>
        </p:nvPicPr>
        <p:blipFill>
          <a:blip r:embed="rId4"/>
          <a:stretch>
            <a:fillRect/>
          </a:stretch>
        </p:blipFill>
        <p:spPr>
          <a:xfrm>
            <a:off x="6911050" y="3221377"/>
            <a:ext cx="5002530" cy="3021330"/>
          </a:xfrm>
          <a:prstGeom prst="rect">
            <a:avLst/>
          </a:prstGeom>
        </p:spPr>
      </p:pic>
      <p:pic>
        <p:nvPicPr>
          <p:cNvPr id="9" name="Picture 8">
            <a:extLst>
              <a:ext uri="{FF2B5EF4-FFF2-40B4-BE49-F238E27FC236}">
                <a16:creationId xmlns:a16="http://schemas.microsoft.com/office/drawing/2014/main" id="{C54CC714-88CC-BE94-2792-52DCB9AE0F7E}"/>
              </a:ext>
            </a:extLst>
          </p:cNvPr>
          <p:cNvPicPr>
            <a:picLocks noChangeAspect="1"/>
          </p:cNvPicPr>
          <p:nvPr/>
        </p:nvPicPr>
        <p:blipFill>
          <a:blip r:embed="rId5"/>
          <a:stretch>
            <a:fillRect/>
          </a:stretch>
        </p:blipFill>
        <p:spPr>
          <a:xfrm>
            <a:off x="710338" y="3594757"/>
            <a:ext cx="3476625" cy="2647950"/>
          </a:xfrm>
          <a:prstGeom prst="rect">
            <a:avLst/>
          </a:prstGeom>
        </p:spPr>
      </p:pic>
    </p:spTree>
    <p:extLst>
      <p:ext uri="{BB962C8B-B14F-4D97-AF65-F5344CB8AC3E}">
        <p14:creationId xmlns:p14="http://schemas.microsoft.com/office/powerpoint/2010/main" val="113110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3D9AF9-6154-2585-07B8-2BF988AC73BD}"/>
              </a:ext>
            </a:extLst>
          </p:cNvPr>
          <p:cNvPicPr>
            <a:picLocks noGrp="1" noChangeAspect="1"/>
          </p:cNvPicPr>
          <p:nvPr>
            <p:ph idx="1"/>
          </p:nvPr>
        </p:nvPicPr>
        <p:blipFill>
          <a:blip r:embed="rId2"/>
          <a:stretch>
            <a:fillRect/>
          </a:stretch>
        </p:blipFill>
        <p:spPr>
          <a:xfrm>
            <a:off x="236896" y="136525"/>
            <a:ext cx="6377940" cy="5154930"/>
          </a:xfrm>
          <a:prstGeom prst="rect">
            <a:avLst/>
          </a:prstGeom>
        </p:spPr>
      </p:pic>
      <p:pic>
        <p:nvPicPr>
          <p:cNvPr id="7" name="Picture 6">
            <a:extLst>
              <a:ext uri="{FF2B5EF4-FFF2-40B4-BE49-F238E27FC236}">
                <a16:creationId xmlns:a16="http://schemas.microsoft.com/office/drawing/2014/main" id="{D34CD206-D4A6-102F-71DD-59B4E61EC2C6}"/>
              </a:ext>
            </a:extLst>
          </p:cNvPr>
          <p:cNvPicPr>
            <a:picLocks noChangeAspect="1"/>
          </p:cNvPicPr>
          <p:nvPr/>
        </p:nvPicPr>
        <p:blipFill>
          <a:blip r:embed="rId2"/>
          <a:stretch>
            <a:fillRect/>
          </a:stretch>
        </p:blipFill>
        <p:spPr>
          <a:xfrm flipV="1">
            <a:off x="6757077" y="2437587"/>
            <a:ext cx="5314950" cy="4295775"/>
          </a:xfrm>
          <a:prstGeom prst="rect">
            <a:avLst/>
          </a:prstGeom>
        </p:spPr>
      </p:pic>
    </p:spTree>
    <p:extLst>
      <p:ext uri="{BB962C8B-B14F-4D97-AF65-F5344CB8AC3E}">
        <p14:creationId xmlns:p14="http://schemas.microsoft.com/office/powerpoint/2010/main" val="2929366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sp>
        <p:nvSpPr>
          <p:cNvPr id="5" name="TextBox 4"/>
          <p:cNvSpPr txBox="1"/>
          <p:nvPr/>
        </p:nvSpPr>
        <p:spPr>
          <a:xfrm>
            <a:off x="4547159" y="364014"/>
            <a:ext cx="3070071" cy="369332"/>
          </a:xfrm>
          <a:prstGeom prst="rect">
            <a:avLst/>
          </a:prstGeom>
          <a:noFill/>
          <a:ln w="28575">
            <a:solidFill>
              <a:schemeClr val="tx1"/>
            </a:solidFill>
          </a:ln>
        </p:spPr>
        <p:txBody>
          <a:bodyPr wrap="square" rtlCol="0">
            <a:spAutoFit/>
          </a:bodyPr>
          <a:lstStyle/>
          <a:p>
            <a:r>
              <a:rPr lang="en-US" dirty="0"/>
              <a:t>Christ the one, unique priest</a:t>
            </a:r>
          </a:p>
        </p:txBody>
      </p:sp>
      <p:sp>
        <p:nvSpPr>
          <p:cNvPr id="6" name="TextBox 5"/>
          <p:cNvSpPr txBox="1"/>
          <p:nvPr/>
        </p:nvSpPr>
        <p:spPr>
          <a:xfrm>
            <a:off x="3298196" y="2396788"/>
            <a:ext cx="5865452" cy="1200329"/>
          </a:xfrm>
          <a:prstGeom prst="rect">
            <a:avLst/>
          </a:prstGeom>
          <a:noFill/>
          <a:ln w="28575">
            <a:solidFill>
              <a:schemeClr val="tx1"/>
            </a:solidFill>
          </a:ln>
        </p:spPr>
        <p:txBody>
          <a:bodyPr wrap="none" rtlCol="0">
            <a:spAutoFit/>
          </a:bodyPr>
          <a:lstStyle/>
          <a:p>
            <a:pPr algn="ctr"/>
            <a:r>
              <a:rPr lang="en-US" dirty="0"/>
              <a:t>The Community of disciples, </a:t>
            </a:r>
          </a:p>
          <a:p>
            <a:pPr algn="ctr"/>
            <a:r>
              <a:rPr lang="en-US" dirty="0"/>
              <a:t>made the Body of Christ through Baptism and the Eucharist, </a:t>
            </a:r>
          </a:p>
          <a:p>
            <a:pPr algn="ctr"/>
            <a:r>
              <a:rPr lang="en-US" dirty="0"/>
              <a:t>are in Christ a priestly people, </a:t>
            </a:r>
          </a:p>
          <a:p>
            <a:pPr algn="ctr"/>
            <a:r>
              <a:rPr lang="en-US" dirty="0"/>
              <a:t>sharers in the one priesthood of Christ.</a:t>
            </a:r>
          </a:p>
        </p:txBody>
      </p:sp>
      <p:sp>
        <p:nvSpPr>
          <p:cNvPr id="7" name="TextBox 6"/>
          <p:cNvSpPr txBox="1"/>
          <p:nvPr/>
        </p:nvSpPr>
        <p:spPr>
          <a:xfrm>
            <a:off x="3555156" y="5409628"/>
            <a:ext cx="5054077" cy="923330"/>
          </a:xfrm>
          <a:prstGeom prst="rect">
            <a:avLst/>
          </a:prstGeom>
          <a:noFill/>
          <a:ln w="28575">
            <a:solidFill>
              <a:schemeClr val="tx1"/>
            </a:solidFill>
          </a:ln>
        </p:spPr>
        <p:txBody>
          <a:bodyPr wrap="none" rtlCol="0">
            <a:spAutoFit/>
          </a:bodyPr>
          <a:lstStyle/>
          <a:p>
            <a:pPr algn="ctr"/>
            <a:r>
              <a:rPr lang="en-US" dirty="0"/>
              <a:t>The ordained ministry of bishops and priests</a:t>
            </a:r>
          </a:p>
          <a:p>
            <a:pPr algn="ctr"/>
            <a:r>
              <a:rPr lang="en-US" dirty="0"/>
              <a:t>Icons of Jesus - head, shepherd and spouse</a:t>
            </a:r>
          </a:p>
          <a:p>
            <a:pPr algn="ctr"/>
            <a:r>
              <a:rPr lang="en-US" dirty="0"/>
              <a:t>Enablers of the baptismal priesthood of all believers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222" y="812396"/>
            <a:ext cx="493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221" y="3810001"/>
            <a:ext cx="49371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43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3"/>
                                        </p:tgtEl>
                                        <p:attrNameLst>
                                          <p:attrName>style.visibility</p:attrName>
                                        </p:attrNameLst>
                                      </p:cBhvr>
                                      <p:to>
                                        <p:strVal val="visible"/>
                                      </p:to>
                                    </p:set>
                                    <p:animEffect transition="in" filter="fade">
                                      <p:cBhvr>
                                        <p:cTn id="28" dur="1000"/>
                                        <p:tgtEl>
                                          <p:spTgt spid="5123"/>
                                        </p:tgtEl>
                                      </p:cBhvr>
                                    </p:animEffect>
                                    <p:anim calcmode="lin" valueType="num">
                                      <p:cBhvr>
                                        <p:cTn id="29" dur="1000" fill="hold"/>
                                        <p:tgtEl>
                                          <p:spTgt spid="5123"/>
                                        </p:tgtEl>
                                        <p:attrNameLst>
                                          <p:attrName>ppt_x</p:attrName>
                                        </p:attrNameLst>
                                      </p:cBhvr>
                                      <p:tavLst>
                                        <p:tav tm="0">
                                          <p:val>
                                            <p:strVal val="#ppt_x"/>
                                          </p:val>
                                        </p:tav>
                                        <p:tav tm="100000">
                                          <p:val>
                                            <p:strVal val="#ppt_x"/>
                                          </p:val>
                                        </p:tav>
                                      </p:tavLst>
                                    </p:anim>
                                    <p:anim calcmode="lin" valueType="num">
                                      <p:cBhvr>
                                        <p:cTn id="30"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6243-ACF1-91ED-0487-FE696A9E527D}"/>
              </a:ext>
            </a:extLst>
          </p:cNvPr>
          <p:cNvSpPr>
            <a:spLocks noGrp="1"/>
          </p:cNvSpPr>
          <p:nvPr>
            <p:ph type="title"/>
          </p:nvPr>
        </p:nvSpPr>
        <p:spPr/>
        <p:txBody>
          <a:bodyPr/>
          <a:lstStyle/>
          <a:p>
            <a:pPr algn="ctr"/>
            <a:r>
              <a:rPr lang="en-AU" dirty="0"/>
              <a:t>What is this one priesthood of Christ?</a:t>
            </a:r>
            <a:br>
              <a:rPr lang="en-AU" dirty="0"/>
            </a:br>
            <a:r>
              <a:rPr lang="en-AU" dirty="0"/>
              <a:t>What “makes” Christ a priest? </a:t>
            </a:r>
          </a:p>
        </p:txBody>
      </p:sp>
      <p:sp>
        <p:nvSpPr>
          <p:cNvPr id="3" name="Content Placeholder 2">
            <a:extLst>
              <a:ext uri="{FF2B5EF4-FFF2-40B4-BE49-F238E27FC236}">
                <a16:creationId xmlns:a16="http://schemas.microsoft.com/office/drawing/2014/main" id="{BBFF45E4-7BA3-CB81-6001-CC0E05D38351}"/>
              </a:ext>
            </a:extLst>
          </p:cNvPr>
          <p:cNvSpPr>
            <a:spLocks noGrp="1"/>
          </p:cNvSpPr>
          <p:nvPr>
            <p:ph idx="1"/>
          </p:nvPr>
        </p:nvSpPr>
        <p:spPr/>
        <p:txBody>
          <a:bodyPr>
            <a:normAutofit fontScale="85000" lnSpcReduction="10000"/>
          </a:bodyPr>
          <a:lstStyle/>
          <a:p>
            <a:r>
              <a:rPr lang="en-AU" dirty="0"/>
              <a:t>Priests offer sacrifice in order to re-establish right relations with God.</a:t>
            </a:r>
          </a:p>
          <a:p>
            <a:r>
              <a:rPr lang="en-AU" dirty="0"/>
              <a:t>The offering of the sacrifice (first fruits) symbolises the desire of the people to be reconciled with God. </a:t>
            </a:r>
          </a:p>
          <a:p>
            <a:r>
              <a:rPr lang="en-AU" dirty="0"/>
              <a:t>The offering of sacrifice is an act of worship and praise, an offering of humble obedience, a recognition of radical dependence, a prayer for forgiveness and healing, an outward expression of an </a:t>
            </a:r>
            <a:r>
              <a:rPr lang="en-AU" b="1" i="1" dirty="0"/>
              <a:t>inner attitude of mind and heart. </a:t>
            </a:r>
          </a:p>
          <a:p>
            <a:r>
              <a:rPr lang="en-AU" dirty="0"/>
              <a:t>Jesus (the priest) offers one perfect sacrifice on behalf of and in the name of all humanity.  </a:t>
            </a:r>
          </a:p>
          <a:p>
            <a:r>
              <a:rPr lang="en-AU" dirty="0"/>
              <a:t>Through the sharing of his priesthood, he draws us into this </a:t>
            </a:r>
            <a:r>
              <a:rPr lang="en-AU" b="1" i="1" dirty="0"/>
              <a:t>attitude of mind and heart </a:t>
            </a:r>
            <a:r>
              <a:rPr lang="en-AU" dirty="0"/>
              <a:t>and empowers us, in him, to make our lives a gift of total self-giving to God in and through our gift of ourselves to and for the good of others. </a:t>
            </a:r>
          </a:p>
          <a:p>
            <a:r>
              <a:rPr lang="en-AU" dirty="0"/>
              <a:t>To be in Christ is to be in the priestly Christ: it is “to have the mind of Christ”. </a:t>
            </a:r>
          </a:p>
        </p:txBody>
      </p:sp>
    </p:spTree>
    <p:extLst>
      <p:ext uri="{BB962C8B-B14F-4D97-AF65-F5344CB8AC3E}">
        <p14:creationId xmlns:p14="http://schemas.microsoft.com/office/powerpoint/2010/main" val="949187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14800" y="1541585"/>
            <a:ext cx="3810000" cy="37338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5420882" y="2836989"/>
            <a:ext cx="1263048"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19400" y="486672"/>
            <a:ext cx="6603090" cy="923330"/>
          </a:xfrm>
          <a:prstGeom prst="rect">
            <a:avLst/>
          </a:prstGeom>
          <a:noFill/>
        </p:spPr>
        <p:txBody>
          <a:bodyPr wrap="none" rtlCol="0">
            <a:spAutoFit/>
          </a:bodyPr>
          <a:lstStyle/>
          <a:p>
            <a:pPr algn="ctr"/>
            <a:r>
              <a:rPr lang="en-US" dirty="0"/>
              <a:t>The one unique priesthood of Christ is communicated to the Church </a:t>
            </a:r>
          </a:p>
          <a:p>
            <a:pPr algn="ctr"/>
            <a:r>
              <a:rPr lang="en-US" dirty="0"/>
              <a:t>(community of the </a:t>
            </a:r>
            <a:r>
              <a:rPr lang="en-US" dirty="0" err="1"/>
              <a:t>baptised</a:t>
            </a:r>
            <a:r>
              <a:rPr lang="en-US" dirty="0"/>
              <a:t>) through the sacraments of initiation, </a:t>
            </a:r>
          </a:p>
          <a:p>
            <a:pPr algn="ctr"/>
            <a:r>
              <a:rPr lang="en-US" dirty="0"/>
              <a:t>thus making the community the body of Christ and a priestly people</a:t>
            </a:r>
          </a:p>
        </p:txBody>
      </p:sp>
      <p:sp>
        <p:nvSpPr>
          <p:cNvPr id="8" name="TextBox 7"/>
          <p:cNvSpPr txBox="1"/>
          <p:nvPr/>
        </p:nvSpPr>
        <p:spPr>
          <a:xfrm>
            <a:off x="5042866" y="1981201"/>
            <a:ext cx="1953868" cy="584775"/>
          </a:xfrm>
          <a:prstGeom prst="rect">
            <a:avLst/>
          </a:prstGeom>
          <a:noFill/>
        </p:spPr>
        <p:txBody>
          <a:bodyPr wrap="none" rtlCol="0">
            <a:spAutoFit/>
          </a:bodyPr>
          <a:lstStyle/>
          <a:p>
            <a:pPr algn="ctr"/>
            <a:r>
              <a:rPr lang="en-US" sz="1600" dirty="0"/>
              <a:t>The Church, in Christ </a:t>
            </a:r>
          </a:p>
          <a:p>
            <a:pPr algn="ctr"/>
            <a:r>
              <a:rPr lang="en-US" sz="1600" dirty="0"/>
              <a:t>a priestly people</a:t>
            </a:r>
          </a:p>
        </p:txBody>
      </p:sp>
      <p:sp>
        <p:nvSpPr>
          <p:cNvPr id="9" name="TextBox 8"/>
          <p:cNvSpPr txBox="1"/>
          <p:nvPr/>
        </p:nvSpPr>
        <p:spPr>
          <a:xfrm>
            <a:off x="2448826" y="5504766"/>
            <a:ext cx="5617948" cy="646331"/>
          </a:xfrm>
          <a:prstGeom prst="rect">
            <a:avLst/>
          </a:prstGeom>
          <a:noFill/>
          <a:ln w="12700">
            <a:solidFill>
              <a:schemeClr val="tx1"/>
            </a:solidFill>
          </a:ln>
        </p:spPr>
        <p:txBody>
          <a:bodyPr wrap="none" rtlCol="0">
            <a:spAutoFit/>
          </a:bodyPr>
          <a:lstStyle/>
          <a:p>
            <a:r>
              <a:rPr lang="en-US" dirty="0"/>
              <a:t>The ordained ministry of bishops, priests and deacons, </a:t>
            </a:r>
          </a:p>
          <a:p>
            <a:r>
              <a:rPr lang="en-US" dirty="0"/>
              <a:t>at the service of the priestly vocation of the whole Church</a:t>
            </a:r>
          </a:p>
        </p:txBody>
      </p:sp>
      <p:cxnSp>
        <p:nvCxnSpPr>
          <p:cNvPr id="12" name="Straight Arrow Connector 11"/>
          <p:cNvCxnSpPr/>
          <p:nvPr/>
        </p:nvCxnSpPr>
        <p:spPr>
          <a:xfrm flipV="1">
            <a:off x="3276600" y="3505200"/>
            <a:ext cx="2438400" cy="1905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66352" y="3269990"/>
            <a:ext cx="1306896" cy="276999"/>
          </a:xfrm>
          <a:prstGeom prst="rect">
            <a:avLst/>
          </a:prstGeom>
          <a:noFill/>
        </p:spPr>
        <p:txBody>
          <a:bodyPr wrap="none" rtlCol="0">
            <a:spAutoFit/>
          </a:bodyPr>
          <a:lstStyle/>
          <a:p>
            <a:r>
              <a:rPr lang="en-US" sz="1200" dirty="0"/>
              <a:t>Ordained ministry</a:t>
            </a:r>
          </a:p>
        </p:txBody>
      </p:sp>
    </p:spTree>
    <p:extLst>
      <p:ext uri="{BB962C8B-B14F-4D97-AF65-F5344CB8AC3E}">
        <p14:creationId xmlns:p14="http://schemas.microsoft.com/office/powerpoint/2010/main" val="96868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9" grpId="0" animBg="1"/>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Paul 11</a:t>
            </a:r>
          </a:p>
        </p:txBody>
      </p:sp>
      <p:sp>
        <p:nvSpPr>
          <p:cNvPr id="3" name="Content Placeholder 2"/>
          <p:cNvSpPr>
            <a:spLocks noGrp="1"/>
          </p:cNvSpPr>
          <p:nvPr>
            <p:ph idx="1"/>
          </p:nvPr>
        </p:nvSpPr>
        <p:spPr/>
        <p:txBody>
          <a:bodyPr>
            <a:normAutofit/>
          </a:bodyPr>
          <a:lstStyle/>
          <a:p>
            <a:r>
              <a:rPr lang="en-US" sz="3200" dirty="0"/>
              <a:t>The priesthood is not an institution that exists ‘alongside’ the laity or ‘above’ it. The priesthood of bishops and priests, as well as the ministry of deacons, is ‘for’ the laity, and precisely for this reason it possesses a ‘ministerial’ character, that is to say, one of ‘service.’ Moreover, it </a:t>
            </a:r>
            <a:r>
              <a:rPr lang="en-US" sz="3200" b="1" i="1" dirty="0"/>
              <a:t>highlights the ‘baptismal priesthood,’ </a:t>
            </a:r>
            <a:r>
              <a:rPr lang="en-US" sz="3200" dirty="0"/>
              <a:t>the priesthood common to all the faithful. It highlights this priesthood and at the same time </a:t>
            </a:r>
            <a:r>
              <a:rPr lang="en-US" sz="3200" b="1" i="1" dirty="0"/>
              <a:t>helps it to be </a:t>
            </a:r>
            <a:r>
              <a:rPr lang="en-US" sz="3200" b="1" i="1" dirty="0" err="1"/>
              <a:t>realised</a:t>
            </a:r>
            <a:r>
              <a:rPr lang="en-US" sz="3200" b="1" i="1" dirty="0"/>
              <a:t> </a:t>
            </a:r>
            <a:r>
              <a:rPr lang="en-US" sz="3200" dirty="0"/>
              <a:t>in the sacramental life (Holy Thursday Letter to Priests, 1990, par. 3).</a:t>
            </a:r>
          </a:p>
        </p:txBody>
      </p:sp>
    </p:spTree>
    <p:extLst>
      <p:ext uri="{BB962C8B-B14F-4D97-AF65-F5344CB8AC3E}">
        <p14:creationId xmlns:p14="http://schemas.microsoft.com/office/powerpoint/2010/main" val="28136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b="1" i="1" dirty="0"/>
              <a:t>For the sake of the universal priesthood of the new covenant </a:t>
            </a:r>
            <a:r>
              <a:rPr lang="en-US" sz="3200" dirty="0"/>
              <a:t>Jesus gathered disciples during his earthly mission (cf. </a:t>
            </a:r>
            <a:r>
              <a:rPr lang="en-US" sz="3200" dirty="0" err="1"/>
              <a:t>Lk</a:t>
            </a:r>
            <a:r>
              <a:rPr lang="en-US" sz="3200" dirty="0"/>
              <a:t>. 10:1-12), and with a specific and authoritative mandate he called and appointed the Twelve "to be with him, and to be sent out to preach and have authority to cast out demons" (Mk. 3:14-15) (PDV Par 14).</a:t>
            </a:r>
          </a:p>
        </p:txBody>
      </p:sp>
    </p:spTree>
    <p:extLst>
      <p:ext uri="{BB962C8B-B14F-4D97-AF65-F5344CB8AC3E}">
        <p14:creationId xmlns:p14="http://schemas.microsoft.com/office/powerpoint/2010/main" val="2052338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Not “along side” </a:t>
            </a:r>
            <a:r>
              <a:rPr lang="en-US" sz="3200" i="1" dirty="0"/>
              <a:t>(as though separated from) </a:t>
            </a:r>
          </a:p>
          <a:p>
            <a:r>
              <a:rPr lang="en-US" sz="3200" dirty="0"/>
              <a:t>Not “above” </a:t>
            </a:r>
            <a:r>
              <a:rPr lang="en-US" sz="3200" i="1" dirty="0"/>
              <a:t>(as though dominating over) </a:t>
            </a:r>
          </a:p>
          <a:p>
            <a:r>
              <a:rPr lang="en-US" sz="3200" dirty="0"/>
              <a:t>But “together with” and “for the sake of”</a:t>
            </a:r>
          </a:p>
          <a:p>
            <a:r>
              <a:rPr lang="en-US" sz="3200" dirty="0"/>
              <a:t>To help realize the baptismal priesthood</a:t>
            </a:r>
          </a:p>
          <a:p>
            <a:r>
              <a:rPr lang="en-US" sz="3200" i="1" dirty="0"/>
              <a:t>“For you I am a bishop, with you I am a Christian” (St Augustine)</a:t>
            </a:r>
          </a:p>
          <a:p>
            <a:pPr lvl="1"/>
            <a:r>
              <a:rPr lang="en-US" sz="3200" dirty="0"/>
              <a:t>We do not lose our baptismal priesthood when we are ordained.</a:t>
            </a:r>
          </a:p>
        </p:txBody>
      </p:sp>
    </p:spTree>
    <p:extLst>
      <p:ext uri="{BB962C8B-B14F-4D97-AF65-F5344CB8AC3E}">
        <p14:creationId xmlns:p14="http://schemas.microsoft.com/office/powerpoint/2010/main" val="272364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5A42F5-CC5E-460F-22AD-B7E6C3EDF70F}"/>
              </a:ext>
            </a:extLst>
          </p:cNvPr>
          <p:cNvPicPr>
            <a:picLocks noGrp="1" noChangeAspect="1"/>
          </p:cNvPicPr>
          <p:nvPr>
            <p:ph idx="1"/>
          </p:nvPr>
        </p:nvPicPr>
        <p:blipFill>
          <a:blip r:embed="rId2"/>
          <a:stretch>
            <a:fillRect/>
          </a:stretch>
        </p:blipFill>
        <p:spPr>
          <a:xfrm>
            <a:off x="2621280" y="372332"/>
            <a:ext cx="6949440" cy="6113335"/>
          </a:xfrm>
          <a:prstGeom prst="rect">
            <a:avLst/>
          </a:prstGeom>
        </p:spPr>
      </p:pic>
    </p:spTree>
    <p:extLst>
      <p:ext uri="{BB962C8B-B14F-4D97-AF65-F5344CB8AC3E}">
        <p14:creationId xmlns:p14="http://schemas.microsoft.com/office/powerpoint/2010/main" val="57752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0C9A-6136-96DA-25BF-B21514D26242}"/>
              </a:ext>
            </a:extLst>
          </p:cNvPr>
          <p:cNvSpPr>
            <a:spLocks noGrp="1"/>
          </p:cNvSpPr>
          <p:nvPr>
            <p:ph type="title"/>
          </p:nvPr>
        </p:nvSpPr>
        <p:spPr>
          <a:xfrm>
            <a:off x="838200" y="365125"/>
            <a:ext cx="10515600" cy="884661"/>
          </a:xfrm>
        </p:spPr>
        <p:txBody>
          <a:bodyPr>
            <a:normAutofit/>
          </a:bodyPr>
          <a:lstStyle/>
          <a:p>
            <a:pPr algn="ctr"/>
            <a:r>
              <a:rPr lang="en-AU" sz="3200" b="1" dirty="0">
                <a:solidFill>
                  <a:srgbClr val="C00000"/>
                </a:solidFill>
              </a:rPr>
              <a:t>Synod/Synodal/ Synodality</a:t>
            </a:r>
          </a:p>
        </p:txBody>
      </p:sp>
      <p:sp>
        <p:nvSpPr>
          <p:cNvPr id="3" name="Content Placeholder 2">
            <a:extLst>
              <a:ext uri="{FF2B5EF4-FFF2-40B4-BE49-F238E27FC236}">
                <a16:creationId xmlns:a16="http://schemas.microsoft.com/office/drawing/2014/main" id="{F1D89C54-EC5D-2F75-CA60-5C1F5AAB9BC4}"/>
              </a:ext>
            </a:extLst>
          </p:cNvPr>
          <p:cNvSpPr>
            <a:spLocks noGrp="1"/>
          </p:cNvSpPr>
          <p:nvPr>
            <p:ph idx="1"/>
          </p:nvPr>
        </p:nvSpPr>
        <p:spPr>
          <a:xfrm>
            <a:off x="142240" y="1429173"/>
            <a:ext cx="11211560" cy="4747790"/>
          </a:xfrm>
        </p:spPr>
        <p:txBody>
          <a:bodyPr>
            <a:normAutofit lnSpcReduction="10000"/>
          </a:bodyPr>
          <a:lstStyle/>
          <a:p>
            <a:pPr marL="0" indent="0">
              <a:buNone/>
            </a:pPr>
            <a:r>
              <a:rPr lang="en-GB" b="0" i="0" dirty="0">
                <a:solidFill>
                  <a:srgbClr val="000000"/>
                </a:solidFill>
                <a:effectLst/>
                <a:latin typeface="Tahoma" panose="020B0604030504040204" pitchFamily="34" charset="0"/>
              </a:rPr>
              <a:t>“</a:t>
            </a:r>
            <a:r>
              <a:rPr lang="en-GB" b="0" i="0" dirty="0">
                <a:solidFill>
                  <a:srgbClr val="000000"/>
                </a:solidFill>
                <a:effectLst/>
                <a:latin typeface="Times New Roman" panose="02020603050405020304" pitchFamily="18" charset="0"/>
                <a:cs typeface="Times New Roman" panose="02020603050405020304" pitchFamily="18" charset="0"/>
              </a:rPr>
              <a:t>Synod” is an ancient and venerable word in the Tradition of the Church, whose meaning draws on the deepest themes of Revelation. Composed of a preposition </a:t>
            </a:r>
            <a:r>
              <a:rPr lang="en-GB" b="0" i="0" dirty="0" err="1">
                <a:solidFill>
                  <a:srgbClr val="000000"/>
                </a:solidFill>
                <a:effectLst/>
                <a:latin typeface="Times New Roman" panose="02020603050405020304" pitchFamily="18" charset="0"/>
                <a:cs typeface="Times New Roman" panose="02020603050405020304" pitchFamily="18" charset="0"/>
              </a:rPr>
              <a:t>συν</a:t>
            </a:r>
            <a:r>
              <a:rPr lang="en-GB" b="0" i="0" dirty="0">
                <a:solidFill>
                  <a:srgbClr val="000000"/>
                </a:solidFill>
                <a:effectLst/>
                <a:latin typeface="Times New Roman" panose="02020603050405020304" pitchFamily="18" charset="0"/>
                <a:cs typeface="Times New Roman" panose="02020603050405020304" pitchFamily="18" charset="0"/>
              </a:rPr>
              <a:t> (with) and the noun </a:t>
            </a:r>
            <a:r>
              <a:rPr lang="en-GB" b="0" i="0" dirty="0" err="1">
                <a:solidFill>
                  <a:srgbClr val="000000"/>
                </a:solidFill>
                <a:effectLst/>
                <a:latin typeface="Times New Roman" panose="02020603050405020304" pitchFamily="18" charset="0"/>
                <a:cs typeface="Times New Roman" panose="02020603050405020304" pitchFamily="18" charset="0"/>
              </a:rPr>
              <a:t>όδός</a:t>
            </a:r>
            <a:r>
              <a:rPr lang="en-GB" b="0" i="0" dirty="0">
                <a:solidFill>
                  <a:srgbClr val="000000"/>
                </a:solidFill>
                <a:effectLst/>
                <a:latin typeface="Times New Roman" panose="02020603050405020304" pitchFamily="18" charset="0"/>
                <a:cs typeface="Times New Roman" panose="02020603050405020304" pitchFamily="18" charset="0"/>
              </a:rPr>
              <a:t> (path), </a:t>
            </a:r>
            <a:r>
              <a:rPr lang="en-GB" b="1" i="0" dirty="0">
                <a:solidFill>
                  <a:srgbClr val="000000"/>
                </a:solidFill>
                <a:effectLst/>
                <a:latin typeface="Times New Roman" panose="02020603050405020304" pitchFamily="18" charset="0"/>
                <a:cs typeface="Times New Roman" panose="02020603050405020304" pitchFamily="18" charset="0"/>
              </a:rPr>
              <a:t>it indicates the path along which the People of God walk together. </a:t>
            </a:r>
            <a:r>
              <a:rPr lang="en-GB" b="0" i="0" dirty="0">
                <a:solidFill>
                  <a:srgbClr val="000000"/>
                </a:solidFill>
                <a:effectLst/>
                <a:latin typeface="Times New Roman" panose="02020603050405020304" pitchFamily="18" charset="0"/>
                <a:cs typeface="Times New Roman" panose="02020603050405020304" pitchFamily="18" charset="0"/>
              </a:rPr>
              <a:t>Equally, it refers to the Lord Jesus, who presents Himself as </a:t>
            </a:r>
            <a:r>
              <a:rPr lang="en-GB" b="1" i="0" dirty="0">
                <a:solidFill>
                  <a:srgbClr val="000000"/>
                </a:solidFill>
                <a:effectLst/>
                <a:latin typeface="Times New Roman" panose="02020603050405020304" pitchFamily="18" charset="0"/>
                <a:cs typeface="Times New Roman" panose="02020603050405020304" pitchFamily="18" charset="0"/>
              </a:rPr>
              <a:t>“the way, the truth and the life</a:t>
            </a:r>
            <a:r>
              <a:rPr lang="en-GB" b="0" i="0" dirty="0">
                <a:solidFill>
                  <a:srgbClr val="000000"/>
                </a:solidFill>
                <a:effectLst/>
                <a:latin typeface="Times New Roman" panose="02020603050405020304" pitchFamily="18" charset="0"/>
                <a:cs typeface="Times New Roman" panose="02020603050405020304" pitchFamily="18" charset="0"/>
              </a:rPr>
              <a:t>” (</a:t>
            </a:r>
            <a:r>
              <a:rPr lang="en-GB" b="0" i="1" dirty="0">
                <a:solidFill>
                  <a:srgbClr val="000000"/>
                </a:solidFill>
                <a:effectLst/>
                <a:latin typeface="Times New Roman" panose="02020603050405020304" pitchFamily="18" charset="0"/>
                <a:cs typeface="Times New Roman" panose="02020603050405020304" pitchFamily="18" charset="0"/>
              </a:rPr>
              <a:t>Jn</a:t>
            </a:r>
            <a:r>
              <a:rPr lang="en-GB" b="0" i="0" dirty="0">
                <a:solidFill>
                  <a:srgbClr val="000000"/>
                </a:solidFill>
                <a:effectLst/>
                <a:latin typeface="Times New Roman" panose="02020603050405020304" pitchFamily="18" charset="0"/>
                <a:cs typeface="Times New Roman" panose="02020603050405020304" pitchFamily="18" charset="0"/>
              </a:rPr>
              <a:t> 14,6), and to the fact that Christians, His followers, were originally called </a:t>
            </a:r>
            <a:r>
              <a:rPr lang="en-GB" b="1" i="0" dirty="0">
                <a:solidFill>
                  <a:srgbClr val="000000"/>
                </a:solidFill>
                <a:effectLst/>
                <a:latin typeface="Times New Roman" panose="02020603050405020304" pitchFamily="18" charset="0"/>
                <a:cs typeface="Times New Roman" panose="02020603050405020304" pitchFamily="18" charset="0"/>
              </a:rPr>
              <a:t>“followers of the Way” </a:t>
            </a:r>
            <a:r>
              <a:rPr lang="en-GB" b="0" i="0" dirty="0">
                <a:solidFill>
                  <a:srgbClr val="000000"/>
                </a:solidFill>
                <a:effectLst/>
                <a:latin typeface="Times New Roman" panose="02020603050405020304" pitchFamily="18" charset="0"/>
                <a:cs typeface="Times New Roman" panose="02020603050405020304" pitchFamily="18" charset="0"/>
              </a:rPr>
              <a:t>(</a:t>
            </a:r>
            <a:r>
              <a:rPr lang="en-GB" b="0" i="1" dirty="0">
                <a:solidFill>
                  <a:srgbClr val="000000"/>
                </a:solidFill>
                <a:effectLst/>
                <a:latin typeface="Times New Roman" panose="02020603050405020304" pitchFamily="18" charset="0"/>
                <a:cs typeface="Times New Roman" panose="02020603050405020304" pitchFamily="18" charset="0"/>
              </a:rPr>
              <a:t>cf. Acts</a:t>
            </a:r>
            <a:r>
              <a:rPr lang="en-GB" b="0" i="0" dirty="0">
                <a:solidFill>
                  <a:srgbClr val="000000"/>
                </a:solidFill>
                <a:effectLst/>
                <a:latin typeface="Times New Roman" panose="02020603050405020304" pitchFamily="18" charset="0"/>
                <a:cs typeface="Times New Roman" panose="02020603050405020304" pitchFamily="18" charset="0"/>
              </a:rPr>
              <a:t> 9,2; 19,9.23; 22,4; 24,14.22).</a:t>
            </a:r>
          </a:p>
          <a:p>
            <a:endParaRPr lang="en-GB" b="0" i="0" dirty="0">
              <a:solidFill>
                <a:srgbClr val="000000"/>
              </a:solidFill>
              <a:effectLst/>
              <a:latin typeface="Tahoma" panose="020B0604030504040204" pitchFamily="34" charset="0"/>
            </a:endParaRPr>
          </a:p>
          <a:p>
            <a:pPr marL="0" indent="0">
              <a:buNone/>
            </a:pPr>
            <a:r>
              <a:rPr lang="en-GB" sz="2000" i="0" dirty="0">
                <a:solidFill>
                  <a:srgbClr val="002060"/>
                </a:solidFill>
                <a:effectLst/>
                <a:latin typeface="Times New Roman" panose="02020603050405020304" pitchFamily="18" charset="0"/>
                <a:cs typeface="Times New Roman" panose="02020603050405020304" pitchFamily="18" charset="0"/>
              </a:rPr>
              <a:t>SYNODALITY IN THE LIFE AND MISSION OF THE CHURCH </a:t>
            </a:r>
          </a:p>
          <a:p>
            <a:pPr marL="0" indent="0">
              <a:buNone/>
            </a:pPr>
            <a:r>
              <a:rPr lang="en-AU" sz="2000" i="0" dirty="0">
                <a:solidFill>
                  <a:srgbClr val="002060"/>
                </a:solidFill>
                <a:effectLst/>
                <a:latin typeface="Times New Roman" panose="02020603050405020304" pitchFamily="18" charset="0"/>
                <a:cs typeface="Times New Roman" panose="02020603050405020304" pitchFamily="18" charset="0"/>
              </a:rPr>
              <a:t>INTERNATIONAL THEOLOGICAL COMMISSION 2018</a:t>
            </a:r>
          </a:p>
          <a:p>
            <a:pPr marL="0" indent="0">
              <a:buNone/>
            </a:pPr>
            <a:endParaRPr lang="en-AU" sz="2000" dirty="0">
              <a:solidFill>
                <a:srgbClr val="002060"/>
              </a:solidFill>
              <a:latin typeface="Times New Roman" panose="02020603050405020304" pitchFamily="18" charset="0"/>
              <a:cs typeface="Times New Roman" panose="02020603050405020304" pitchFamily="18" charset="0"/>
            </a:endParaRPr>
          </a:p>
          <a:p>
            <a:pPr marL="0" indent="0">
              <a:buNone/>
            </a:pPr>
            <a:r>
              <a:rPr lang="en-AU" sz="2000" dirty="0">
                <a:solidFill>
                  <a:srgbClr val="002060"/>
                </a:solidFill>
                <a:latin typeface="Times New Roman" panose="02020603050405020304" pitchFamily="18" charset="0"/>
                <a:cs typeface="Times New Roman" panose="02020603050405020304" pitchFamily="18" charset="0"/>
              </a:rPr>
              <a:t>https://www.vatican.va/roman_curia/congregations/cfaith/cti_documents/rc_cti_20180302_sinodalita_en.html</a:t>
            </a:r>
          </a:p>
          <a:p>
            <a:endParaRPr lang="en-AU" dirty="0"/>
          </a:p>
        </p:txBody>
      </p:sp>
    </p:spTree>
    <p:extLst>
      <p:ext uri="{BB962C8B-B14F-4D97-AF65-F5344CB8AC3E}">
        <p14:creationId xmlns:p14="http://schemas.microsoft.com/office/powerpoint/2010/main" val="322772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FD36-88A9-5435-43B9-A91A318FA5D3}"/>
              </a:ext>
            </a:extLst>
          </p:cNvPr>
          <p:cNvSpPr>
            <a:spLocks noGrp="1"/>
          </p:cNvSpPr>
          <p:nvPr>
            <p:ph type="title"/>
          </p:nvPr>
        </p:nvSpPr>
        <p:spPr/>
        <p:txBody>
          <a:bodyPr/>
          <a:lstStyle/>
          <a:p>
            <a:r>
              <a:rPr lang="en-AU" dirty="0"/>
              <a:t>The parish as a priestly community</a:t>
            </a:r>
          </a:p>
        </p:txBody>
      </p:sp>
      <p:sp>
        <p:nvSpPr>
          <p:cNvPr id="3" name="Content Placeholder 2">
            <a:extLst>
              <a:ext uri="{FF2B5EF4-FFF2-40B4-BE49-F238E27FC236}">
                <a16:creationId xmlns:a16="http://schemas.microsoft.com/office/drawing/2014/main" id="{98E276F4-69BB-1C00-F87D-3B7E09C64F15}"/>
              </a:ext>
            </a:extLst>
          </p:cNvPr>
          <p:cNvSpPr>
            <a:spLocks noGrp="1"/>
          </p:cNvSpPr>
          <p:nvPr>
            <p:ph idx="1"/>
          </p:nvPr>
        </p:nvSpPr>
        <p:spPr/>
        <p:txBody>
          <a:bodyPr/>
          <a:lstStyle/>
          <a:p>
            <a:r>
              <a:rPr lang="en-AU" dirty="0"/>
              <a:t>What might need to happen in your parish – what might </a:t>
            </a:r>
            <a:r>
              <a:rPr lang="en-AU" b="1" i="1" dirty="0"/>
              <a:t>“look” </a:t>
            </a:r>
            <a:r>
              <a:rPr lang="en-AU" dirty="0"/>
              <a:t>and </a:t>
            </a:r>
            <a:r>
              <a:rPr lang="en-AU" b="1" i="1" dirty="0"/>
              <a:t>“be” </a:t>
            </a:r>
            <a:r>
              <a:rPr lang="en-AU" dirty="0"/>
              <a:t>different -  if this understanding of your community as a priestly people, with you as the “chief enabler”, were the organising principle of your parish community? </a:t>
            </a:r>
          </a:p>
          <a:p>
            <a:r>
              <a:rPr lang="en-AU" dirty="0"/>
              <a:t>How could you draw others into this enabling role?</a:t>
            </a:r>
          </a:p>
          <a:p>
            <a:r>
              <a:rPr lang="en-AU" dirty="0"/>
              <a:t>Would the way the liturgy is experienced by your people need to change?</a:t>
            </a:r>
          </a:p>
          <a:p>
            <a:r>
              <a:rPr lang="en-AU" dirty="0"/>
              <a:t>How could the parish community be a “self-gift” of love for the community itself and for the wider community in which the parish lives?</a:t>
            </a:r>
          </a:p>
          <a:p>
            <a:endParaRPr lang="en-AU" dirty="0"/>
          </a:p>
        </p:txBody>
      </p:sp>
      <p:sp>
        <p:nvSpPr>
          <p:cNvPr id="4" name="Footer Placeholder 3">
            <a:extLst>
              <a:ext uri="{FF2B5EF4-FFF2-40B4-BE49-F238E27FC236}">
                <a16:creationId xmlns:a16="http://schemas.microsoft.com/office/drawing/2014/main" id="{ED9545D8-4770-6B5B-043D-803239871783}"/>
              </a:ext>
            </a:extLst>
          </p:cNvPr>
          <p:cNvSpPr>
            <a:spLocks noGrp="1"/>
          </p:cNvSpPr>
          <p:nvPr>
            <p:ph type="ftr" sz="quarter" idx="11"/>
          </p:nvPr>
        </p:nvSpPr>
        <p:spPr/>
        <p:txBody>
          <a:bodyPr/>
          <a:lstStyle/>
          <a:p>
            <a:r>
              <a:rPr lang="en-AU"/>
              <a:t>Fr Vincent Glynn 2023</a:t>
            </a:r>
            <a:endParaRPr lang="en-AU" dirty="0"/>
          </a:p>
        </p:txBody>
      </p:sp>
    </p:spTree>
    <p:extLst>
      <p:ext uri="{BB962C8B-B14F-4D97-AF65-F5344CB8AC3E}">
        <p14:creationId xmlns:p14="http://schemas.microsoft.com/office/powerpoint/2010/main" val="3820408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172200" y="35814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930" y="489467"/>
            <a:ext cx="66294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638130" y="2057400"/>
            <a:ext cx="2667000" cy="274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19604" y="152401"/>
            <a:ext cx="2089611" cy="1323439"/>
          </a:xfrm>
          <a:prstGeom prst="rect">
            <a:avLst/>
          </a:prstGeom>
          <a:noFill/>
        </p:spPr>
        <p:txBody>
          <a:bodyPr wrap="none" rtlCol="0">
            <a:spAutoFit/>
          </a:bodyPr>
          <a:lstStyle/>
          <a:p>
            <a:r>
              <a:rPr lang="en-US" sz="1600" dirty="0"/>
              <a:t>The earth is the </a:t>
            </a:r>
            <a:r>
              <a:rPr lang="en-US" sz="1600" cap="small" dirty="0"/>
              <a:t>Lord’s</a:t>
            </a:r>
            <a:r>
              <a:rPr lang="en-US" sz="1600" dirty="0"/>
              <a:t> </a:t>
            </a:r>
          </a:p>
          <a:p>
            <a:r>
              <a:rPr lang="en-US" sz="1600" dirty="0"/>
              <a:t>and all that is in it,</a:t>
            </a:r>
            <a:br>
              <a:rPr lang="en-US" sz="1600" dirty="0"/>
            </a:br>
            <a:r>
              <a:rPr lang="en-US" sz="1600" dirty="0"/>
              <a:t>the world, </a:t>
            </a:r>
          </a:p>
          <a:p>
            <a:r>
              <a:rPr lang="en-US" sz="1600" dirty="0"/>
              <a:t>and those </a:t>
            </a:r>
          </a:p>
          <a:p>
            <a:r>
              <a:rPr lang="en-US" sz="1600" dirty="0"/>
              <a:t>who live in it (Ps 24:1)</a:t>
            </a:r>
          </a:p>
        </p:txBody>
      </p:sp>
      <p:cxnSp>
        <p:nvCxnSpPr>
          <p:cNvPr id="9" name="Straight Arrow Connector 8"/>
          <p:cNvCxnSpPr/>
          <p:nvPr/>
        </p:nvCxnSpPr>
        <p:spPr>
          <a:xfrm>
            <a:off x="2286000" y="1371600"/>
            <a:ext cx="1066800" cy="19050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72400" y="244734"/>
            <a:ext cx="2817438" cy="2062103"/>
          </a:xfrm>
          <a:prstGeom prst="rect">
            <a:avLst/>
          </a:prstGeom>
          <a:noFill/>
        </p:spPr>
        <p:txBody>
          <a:bodyPr wrap="none" rtlCol="0">
            <a:spAutoFit/>
          </a:bodyPr>
          <a:lstStyle/>
          <a:p>
            <a:r>
              <a:rPr lang="en-US" sz="1600" dirty="0"/>
              <a:t>But you are a chosen race, </a:t>
            </a:r>
          </a:p>
          <a:p>
            <a:r>
              <a:rPr lang="en-US" sz="1600" dirty="0"/>
              <a:t>a royal priesthood, </a:t>
            </a:r>
          </a:p>
          <a:p>
            <a:r>
              <a:rPr lang="en-US" sz="1600" dirty="0"/>
              <a:t>a holy nation, </a:t>
            </a:r>
          </a:p>
          <a:p>
            <a:r>
              <a:rPr lang="en-US" sz="1600" dirty="0"/>
              <a:t>God’s own people,</a:t>
            </a:r>
          </a:p>
          <a:p>
            <a:r>
              <a:rPr lang="en-US" sz="1600" dirty="0"/>
              <a:t>in order that you may proclaim </a:t>
            </a:r>
          </a:p>
          <a:p>
            <a:r>
              <a:rPr lang="en-US" sz="1600" dirty="0"/>
              <a:t>the mighty acts of him </a:t>
            </a:r>
          </a:p>
          <a:p>
            <a:r>
              <a:rPr lang="en-US" sz="1600" dirty="0"/>
              <a:t>who called you out of darkness </a:t>
            </a:r>
          </a:p>
          <a:p>
            <a:r>
              <a:rPr lang="en-US" sz="1600" dirty="0"/>
              <a:t>into his marvelous light. </a:t>
            </a:r>
          </a:p>
        </p:txBody>
      </p:sp>
      <p:cxnSp>
        <p:nvCxnSpPr>
          <p:cNvPr id="13" name="Straight Arrow Connector 12"/>
          <p:cNvCxnSpPr/>
          <p:nvPr/>
        </p:nvCxnSpPr>
        <p:spPr>
          <a:xfrm flipH="1">
            <a:off x="6886030" y="2306836"/>
            <a:ext cx="2638970" cy="112216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94179" y="3256003"/>
            <a:ext cx="1754903" cy="830997"/>
          </a:xfrm>
          <a:prstGeom prst="rect">
            <a:avLst/>
          </a:prstGeom>
          <a:noFill/>
        </p:spPr>
        <p:txBody>
          <a:bodyPr wrap="none" rtlCol="0">
            <a:spAutoFit/>
          </a:bodyPr>
          <a:lstStyle/>
          <a:p>
            <a:pPr algn="ctr"/>
            <a:r>
              <a:rPr lang="en-US" sz="1600" dirty="0"/>
              <a:t>The Church,</a:t>
            </a:r>
          </a:p>
          <a:p>
            <a:pPr algn="ctr"/>
            <a:r>
              <a:rPr lang="en-US" sz="1600" dirty="0"/>
              <a:t>The Body of Christ </a:t>
            </a:r>
          </a:p>
          <a:p>
            <a:pPr algn="ctr"/>
            <a:r>
              <a:rPr lang="en-US" sz="1600" dirty="0"/>
              <a:t>in the world</a:t>
            </a:r>
          </a:p>
        </p:txBody>
      </p:sp>
      <p:sp>
        <p:nvSpPr>
          <p:cNvPr id="17" name="TextBox 16"/>
          <p:cNvSpPr txBox="1"/>
          <p:nvPr/>
        </p:nvSpPr>
        <p:spPr>
          <a:xfrm>
            <a:off x="4892136" y="4149846"/>
            <a:ext cx="2158988" cy="584775"/>
          </a:xfrm>
          <a:prstGeom prst="rect">
            <a:avLst/>
          </a:prstGeom>
          <a:noFill/>
        </p:spPr>
        <p:txBody>
          <a:bodyPr wrap="none" rtlCol="0">
            <a:spAutoFit/>
          </a:bodyPr>
          <a:lstStyle/>
          <a:p>
            <a:pPr algn="ctr"/>
            <a:r>
              <a:rPr lang="en-US" sz="1600" dirty="0"/>
              <a:t>“Go and make disciples </a:t>
            </a:r>
          </a:p>
          <a:p>
            <a:pPr algn="ctr"/>
            <a:r>
              <a:rPr lang="en-US" sz="1600" dirty="0"/>
              <a:t>of all nations”</a:t>
            </a:r>
          </a:p>
        </p:txBody>
      </p:sp>
      <p:cxnSp>
        <p:nvCxnSpPr>
          <p:cNvPr id="19" name="Straight Arrow Connector 18"/>
          <p:cNvCxnSpPr/>
          <p:nvPr/>
        </p:nvCxnSpPr>
        <p:spPr>
          <a:xfrm flipV="1">
            <a:off x="5971631" y="1689840"/>
            <a:ext cx="841181" cy="16081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971630" y="3244334"/>
            <a:ext cx="1333500" cy="12514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6" idx="0"/>
          </p:cNvCxnSpPr>
          <p:nvPr/>
        </p:nvCxnSpPr>
        <p:spPr>
          <a:xfrm flipH="1">
            <a:off x="3794326" y="3256002"/>
            <a:ext cx="2177304" cy="9466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6" idx="0"/>
          </p:cNvCxnSpPr>
          <p:nvPr/>
        </p:nvCxnSpPr>
        <p:spPr>
          <a:xfrm flipH="1" flipV="1">
            <a:off x="4419600" y="2318506"/>
            <a:ext cx="1552030" cy="9374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76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1000"/>
                                        <p:tgtEl>
                                          <p:spTgt spid="38"/>
                                        </p:tgtEl>
                                      </p:cBhvr>
                                    </p:animEffect>
                                    <p:anim calcmode="lin" valueType="num">
                                      <p:cBhvr>
                                        <p:cTn id="71" dur="1000" fill="hold"/>
                                        <p:tgtEl>
                                          <p:spTgt spid="38"/>
                                        </p:tgtEl>
                                        <p:attrNameLst>
                                          <p:attrName>ppt_x</p:attrName>
                                        </p:attrNameLst>
                                      </p:cBhvr>
                                      <p:tavLst>
                                        <p:tav tm="0">
                                          <p:val>
                                            <p:strVal val="#ppt_x"/>
                                          </p:val>
                                        </p:tav>
                                        <p:tav tm="100000">
                                          <p:val>
                                            <p:strVal val="#ppt_x"/>
                                          </p:val>
                                        </p:tav>
                                      </p:tavLst>
                                    </p:anim>
                                    <p:anim calcmode="lin" valueType="num">
                                      <p:cBhvr>
                                        <p:cTn id="7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6"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is this Church?</a:t>
            </a:r>
          </a:p>
        </p:txBody>
      </p:sp>
      <p:sp>
        <p:nvSpPr>
          <p:cNvPr id="3" name="Content Placeholder 2"/>
          <p:cNvSpPr>
            <a:spLocks noGrp="1"/>
          </p:cNvSpPr>
          <p:nvPr>
            <p:ph idx="1"/>
          </p:nvPr>
        </p:nvSpPr>
        <p:spPr/>
        <p:txBody>
          <a:bodyPr>
            <a:normAutofit/>
          </a:bodyPr>
          <a:lstStyle/>
          <a:p>
            <a:r>
              <a:rPr lang="en-US" sz="3200" dirty="0"/>
              <a:t>He (Christ) is the head of the body, the church; he is the beginning, the first-born from the dead, that in everything he might be pre-eminent (Col 1:18)</a:t>
            </a:r>
          </a:p>
          <a:p>
            <a:r>
              <a:rPr lang="en-US" sz="3200" dirty="0"/>
              <a:t>And he (the Father) has put all things under his (Christ’s) feet and has made him the head over all things for the church (</a:t>
            </a:r>
            <a:r>
              <a:rPr lang="en-US" sz="3200" dirty="0" err="1"/>
              <a:t>Eph</a:t>
            </a:r>
            <a:r>
              <a:rPr lang="en-US" sz="3200" dirty="0"/>
              <a:t> 1:22)</a:t>
            </a:r>
          </a:p>
          <a:p>
            <a:r>
              <a:rPr lang="en-US" sz="3200" dirty="0"/>
              <a:t>Hold fast to the Head, from whom the whole body, nourished and knit together through its joints and ligaments, grows with a growth  that is from God (</a:t>
            </a:r>
            <a:r>
              <a:rPr lang="en-US" sz="3200" dirty="0" err="1"/>
              <a:t>Eph</a:t>
            </a:r>
            <a:r>
              <a:rPr lang="en-US" sz="3200" dirty="0"/>
              <a:t> 2:19).</a:t>
            </a:r>
          </a:p>
          <a:p>
            <a:endParaRPr lang="en-US" dirty="0"/>
          </a:p>
        </p:txBody>
      </p:sp>
    </p:spTree>
    <p:extLst>
      <p:ext uri="{BB962C8B-B14F-4D97-AF65-F5344CB8AC3E}">
        <p14:creationId xmlns:p14="http://schemas.microsoft.com/office/powerpoint/2010/main" val="38542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10515600" cy="4667250"/>
          </a:xfrm>
        </p:spPr>
        <p:txBody>
          <a:bodyPr>
            <a:normAutofit fontScale="92500" lnSpcReduction="10000"/>
          </a:bodyPr>
          <a:lstStyle/>
          <a:p>
            <a:r>
              <a:rPr lang="en-US" sz="3200" dirty="0"/>
              <a:t>In our communion with each other and in our mutuality and interdependence we are the body of Christ. This communion is grounded in our relationship with and our dependence upon Christ as our head. It is he and not us who is the source of our life.</a:t>
            </a:r>
          </a:p>
          <a:p>
            <a:r>
              <a:rPr lang="en-US" sz="3200" dirty="0"/>
              <a:t>Through our communion with Christ we find ourselves in communion with all those who are in Christ. </a:t>
            </a:r>
          </a:p>
          <a:p>
            <a:endParaRPr lang="en-US" sz="3200" dirty="0"/>
          </a:p>
          <a:p>
            <a:pPr lvl="2"/>
            <a:r>
              <a:rPr lang="en-US" sz="2400" dirty="0"/>
              <a:t>The cup of blessing that we bless, is it not a sharing in the blood of Christ? The bread that we break, is it not a sharing in the body of Christ? </a:t>
            </a:r>
            <a:r>
              <a:rPr lang="en-US" sz="2400" dirty="0">
                <a:solidFill>
                  <a:srgbClr val="FF0000"/>
                </a:solidFill>
              </a:rPr>
              <a:t>Because there is one bread, we who are many are one body, for we all partake of the one bread </a:t>
            </a:r>
            <a:r>
              <a:rPr lang="en-US" sz="2400" dirty="0"/>
              <a:t>(1 </a:t>
            </a:r>
            <a:r>
              <a:rPr lang="en-US" sz="2400" dirty="0" err="1"/>
              <a:t>Cor</a:t>
            </a:r>
            <a:r>
              <a:rPr lang="en-US" sz="2400" dirty="0"/>
              <a:t> 10:16-17).</a:t>
            </a:r>
          </a:p>
          <a:p>
            <a:endParaRPr lang="en-US" dirty="0"/>
          </a:p>
        </p:txBody>
      </p:sp>
    </p:spTree>
    <p:extLst>
      <p:ext uri="{BB962C8B-B14F-4D97-AF65-F5344CB8AC3E}">
        <p14:creationId xmlns:p14="http://schemas.microsoft.com/office/powerpoint/2010/main" val="346311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is this Church?</a:t>
            </a:r>
          </a:p>
        </p:txBody>
      </p:sp>
      <p:sp>
        <p:nvSpPr>
          <p:cNvPr id="3" name="Content Placeholder 2"/>
          <p:cNvSpPr>
            <a:spLocks noGrp="1"/>
          </p:cNvSpPr>
          <p:nvPr>
            <p:ph idx="1"/>
          </p:nvPr>
        </p:nvSpPr>
        <p:spPr/>
        <p:txBody>
          <a:bodyPr>
            <a:normAutofit/>
          </a:bodyPr>
          <a:lstStyle/>
          <a:p>
            <a:pPr marL="0" indent="0">
              <a:buNone/>
            </a:pPr>
            <a:r>
              <a:rPr lang="en-US" sz="3200" b="1" dirty="0"/>
              <a:t>The bride of Christ who is the Church’s spouse</a:t>
            </a:r>
          </a:p>
          <a:p>
            <a:pPr marL="0" indent="0">
              <a:buNone/>
            </a:pPr>
            <a:endParaRPr lang="en-US" sz="3200" dirty="0"/>
          </a:p>
          <a:p>
            <a:pPr marL="457200" lvl="1" indent="0">
              <a:buNone/>
            </a:pPr>
            <a:r>
              <a:rPr lang="en-US" sz="3200" dirty="0"/>
              <a:t>Be subject to one another out of reverence for Christ. Wives, be subject to your husbands, as to the Lord. For the husband is the head of the wife as </a:t>
            </a:r>
            <a:r>
              <a:rPr lang="en-US" sz="3200" b="1" dirty="0">
                <a:solidFill>
                  <a:srgbClr val="FF0000"/>
                </a:solidFill>
              </a:rPr>
              <a:t>Christ is the head of the Church, his body, and is himself its Savior.</a:t>
            </a:r>
            <a:r>
              <a:rPr lang="en-US" sz="3200" dirty="0">
                <a:solidFill>
                  <a:srgbClr val="FF0000"/>
                </a:solidFill>
              </a:rPr>
              <a:t> </a:t>
            </a:r>
            <a:r>
              <a:rPr lang="en-US" sz="3200" b="1" dirty="0">
                <a:solidFill>
                  <a:srgbClr val="FF0000"/>
                </a:solidFill>
              </a:rPr>
              <a:t>As the Church is subject to Christ</a:t>
            </a:r>
            <a:r>
              <a:rPr lang="en-US" sz="3200" dirty="0">
                <a:solidFill>
                  <a:srgbClr val="FF0000"/>
                </a:solidFill>
              </a:rPr>
              <a:t>, </a:t>
            </a:r>
            <a:r>
              <a:rPr lang="en-US" sz="3200" dirty="0"/>
              <a:t>so let wives also be subject in everything to their husbands. Husbands, love your wives, as </a:t>
            </a:r>
            <a:r>
              <a:rPr lang="en-US" sz="3200" b="1" dirty="0">
                <a:solidFill>
                  <a:srgbClr val="FF0000"/>
                </a:solidFill>
              </a:rPr>
              <a:t>Christ loved the Church and gave himself up for her.</a:t>
            </a:r>
            <a:endParaRPr lang="en-US" sz="3200" dirty="0">
              <a:solidFill>
                <a:srgbClr val="FF0000"/>
              </a:solidFill>
            </a:endParaRPr>
          </a:p>
          <a:p>
            <a:endParaRPr lang="en-US" dirty="0"/>
          </a:p>
        </p:txBody>
      </p:sp>
    </p:spTree>
    <p:extLst>
      <p:ext uri="{BB962C8B-B14F-4D97-AF65-F5344CB8AC3E}">
        <p14:creationId xmlns:p14="http://schemas.microsoft.com/office/powerpoint/2010/main" val="6777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1"/>
            <a:r>
              <a:rPr lang="en-US" sz="3200" dirty="0"/>
              <a:t>For no man ever hates his own flesh, but nourishes and cherishes it, as Christ does the Church, because we are members of his body.“ For this reason a man shall leave his father and mother and be joined to his wife, and the two shall become one flesh."  </a:t>
            </a:r>
            <a:r>
              <a:rPr lang="en-US" sz="3200" b="1" dirty="0">
                <a:solidFill>
                  <a:srgbClr val="FF0000"/>
                </a:solidFill>
              </a:rPr>
              <a:t>This mystery is a profound one, and I am saying that it refers to Christ and the Church </a:t>
            </a:r>
            <a:r>
              <a:rPr lang="en-US" sz="3200" dirty="0"/>
              <a:t>(</a:t>
            </a:r>
            <a:r>
              <a:rPr lang="en-US" sz="3200" dirty="0" err="1"/>
              <a:t>Eph</a:t>
            </a:r>
            <a:r>
              <a:rPr lang="en-US" sz="3200" dirty="0"/>
              <a:t> 5:21-33).</a:t>
            </a:r>
          </a:p>
          <a:p>
            <a:endParaRPr lang="en-US" dirty="0"/>
          </a:p>
        </p:txBody>
      </p:sp>
    </p:spTree>
    <p:extLst>
      <p:ext uri="{BB962C8B-B14F-4D97-AF65-F5344CB8AC3E}">
        <p14:creationId xmlns:p14="http://schemas.microsoft.com/office/powerpoint/2010/main" val="26692425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The subjection of the Church to Christ is based not on domination and subsequent servitude but on profound love – love of Christ for the Church his bride and love of the Church (the community of disciples) for Christ her spouse.</a:t>
            </a:r>
          </a:p>
        </p:txBody>
      </p:sp>
    </p:spTree>
    <p:extLst>
      <p:ext uri="{BB962C8B-B14F-4D97-AF65-F5344CB8AC3E}">
        <p14:creationId xmlns:p14="http://schemas.microsoft.com/office/powerpoint/2010/main" val="1711959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is this Church?</a:t>
            </a:r>
          </a:p>
        </p:txBody>
      </p:sp>
      <p:sp>
        <p:nvSpPr>
          <p:cNvPr id="3" name="Content Placeholder 2"/>
          <p:cNvSpPr>
            <a:spLocks noGrp="1"/>
          </p:cNvSpPr>
          <p:nvPr>
            <p:ph idx="1"/>
          </p:nvPr>
        </p:nvSpPr>
        <p:spPr>
          <a:xfrm>
            <a:off x="1981200" y="1600201"/>
            <a:ext cx="6553200" cy="4525963"/>
          </a:xfrm>
        </p:spPr>
        <p:txBody>
          <a:bodyPr>
            <a:normAutofit fontScale="85000" lnSpcReduction="10000"/>
          </a:bodyPr>
          <a:lstStyle/>
          <a:p>
            <a:pPr marL="0" indent="0" algn="ctr">
              <a:buNone/>
            </a:pPr>
            <a:r>
              <a:rPr lang="en-US" sz="3300" dirty="0"/>
              <a:t>The Church is the flock of which Christ is the Shepherd</a:t>
            </a:r>
          </a:p>
          <a:p>
            <a:pPr marL="0" indent="0" algn="ctr">
              <a:buNone/>
            </a:pPr>
            <a:endParaRPr lang="en-US" sz="3200" dirty="0"/>
          </a:p>
          <a:p>
            <a:pPr marL="457200" lvl="1" indent="0">
              <a:buNone/>
            </a:pPr>
            <a:r>
              <a:rPr lang="en-US" sz="2800" dirty="0"/>
              <a:t>I am the good shepherd. The good shepherd lays down his life for the sheep. The hired hand, who is not the shepherd and does not own the sheep, sees the wolf coming and leaves the sheep and runs away—and the wolf snatches them and scatters them. The hired hand runs away because a hired hand does not care for the sheep. I am the good shepherd. I know my own and my own know me, just as the Father knows me and I know the Father (John 10:11-15).</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592" y="2373364"/>
            <a:ext cx="994410" cy="2548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6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is this Church?</a:t>
            </a:r>
          </a:p>
        </p:txBody>
      </p:sp>
      <p:sp>
        <p:nvSpPr>
          <p:cNvPr id="3" name="Content Placeholder 2"/>
          <p:cNvSpPr>
            <a:spLocks noGrp="1"/>
          </p:cNvSpPr>
          <p:nvPr>
            <p:ph idx="1"/>
          </p:nvPr>
        </p:nvSpPr>
        <p:spPr/>
        <p:txBody>
          <a:bodyPr>
            <a:normAutofit lnSpcReduction="10000"/>
          </a:bodyPr>
          <a:lstStyle/>
          <a:p>
            <a:r>
              <a:rPr lang="en-US" dirty="0"/>
              <a:t>The body separated from the head dies</a:t>
            </a:r>
          </a:p>
          <a:p>
            <a:r>
              <a:rPr lang="en-US" dirty="0"/>
              <a:t>The bride separated from her husband is barren</a:t>
            </a:r>
          </a:p>
          <a:p>
            <a:r>
              <a:rPr lang="en-US" dirty="0"/>
              <a:t>The sheep separated from the shepherd scatter</a:t>
            </a:r>
          </a:p>
          <a:p>
            <a:endParaRPr lang="en-US" dirty="0"/>
          </a:p>
          <a:p>
            <a:r>
              <a:rPr lang="en-US" dirty="0"/>
              <a:t>It is Christ our head, spouse and shepherd, who gives us life, makes us fruitful and holds us together.</a:t>
            </a:r>
          </a:p>
          <a:p>
            <a:endParaRPr lang="en-US" dirty="0"/>
          </a:p>
          <a:p>
            <a:r>
              <a:rPr lang="en-US" i="1" dirty="0"/>
              <a:t>I am the vine, you are the branches. He who abides in me, and I in him, he it is that bears much fruit, for apart from me you can do nothing </a:t>
            </a:r>
            <a:r>
              <a:rPr lang="en-US" dirty="0"/>
              <a:t>(John 15:5).</a:t>
            </a:r>
          </a:p>
        </p:txBody>
      </p:sp>
    </p:spTree>
    <p:extLst>
      <p:ext uri="{BB962C8B-B14F-4D97-AF65-F5344CB8AC3E}">
        <p14:creationId xmlns:p14="http://schemas.microsoft.com/office/powerpoint/2010/main" val="326806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Ordained Ministry</a:t>
            </a:r>
          </a:p>
        </p:txBody>
      </p:sp>
      <p:sp>
        <p:nvSpPr>
          <p:cNvPr id="3" name="Content Placeholder 2"/>
          <p:cNvSpPr>
            <a:spLocks noGrp="1"/>
          </p:cNvSpPr>
          <p:nvPr>
            <p:ph idx="1"/>
          </p:nvPr>
        </p:nvSpPr>
        <p:spPr>
          <a:xfrm>
            <a:off x="838200" y="1825624"/>
            <a:ext cx="10515600" cy="4832029"/>
          </a:xfrm>
        </p:spPr>
        <p:txBody>
          <a:bodyPr>
            <a:noAutofit/>
          </a:bodyPr>
          <a:lstStyle/>
          <a:p>
            <a:r>
              <a:rPr lang="en-US" dirty="0"/>
              <a:t>The sacrament of orders is the </a:t>
            </a:r>
            <a:r>
              <a:rPr lang="en-US" dirty="0" err="1"/>
              <a:t>sacramentalising</a:t>
            </a:r>
            <a:r>
              <a:rPr lang="en-US" dirty="0"/>
              <a:t> of the Church’s radical dependence on Christ as its head, as its shepherd and as its spouse. </a:t>
            </a:r>
          </a:p>
          <a:p>
            <a:endParaRPr lang="en-US" dirty="0"/>
          </a:p>
          <a:p>
            <a:r>
              <a:rPr lang="en-US" dirty="0"/>
              <a:t>Through the ordained ministry the Church retains and gives expression to its vital and essential communion with and radical dependence on Christ for its life, fruitfulness and unity.</a:t>
            </a:r>
          </a:p>
          <a:p>
            <a:endParaRPr lang="en-US" dirty="0"/>
          </a:p>
          <a:p>
            <a:r>
              <a:rPr lang="en-US" dirty="0"/>
              <a:t>The ordained priest (bishop and presbyter) acts “in persona Christi </a:t>
            </a:r>
            <a:r>
              <a:rPr lang="en-US" dirty="0" err="1"/>
              <a:t>capitis</a:t>
            </a:r>
            <a:r>
              <a:rPr lang="en-US" dirty="0"/>
              <a:t>” so that the whole Church can be “alter </a:t>
            </a:r>
            <a:r>
              <a:rPr lang="en-US" dirty="0" err="1"/>
              <a:t>Christus</a:t>
            </a:r>
            <a:r>
              <a:rPr lang="en-US" dirty="0"/>
              <a:t>” for the world.</a:t>
            </a:r>
          </a:p>
        </p:txBody>
      </p:sp>
    </p:spTree>
    <p:extLst>
      <p:ext uri="{BB962C8B-B14F-4D97-AF65-F5344CB8AC3E}">
        <p14:creationId xmlns:p14="http://schemas.microsoft.com/office/powerpoint/2010/main" val="206820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B7A5-D374-A365-FB6D-A4E26B8D4652}"/>
              </a:ext>
            </a:extLst>
          </p:cNvPr>
          <p:cNvSpPr>
            <a:spLocks noGrp="1"/>
          </p:cNvSpPr>
          <p:nvPr>
            <p:ph type="title"/>
          </p:nvPr>
        </p:nvSpPr>
        <p:spPr/>
        <p:txBody>
          <a:bodyPr/>
          <a:lstStyle/>
          <a:p>
            <a:r>
              <a:rPr lang="en-AU" dirty="0"/>
              <a:t>Journeying together</a:t>
            </a:r>
          </a:p>
        </p:txBody>
      </p:sp>
      <p:sp>
        <p:nvSpPr>
          <p:cNvPr id="3" name="Content Placeholder 2">
            <a:extLst>
              <a:ext uri="{FF2B5EF4-FFF2-40B4-BE49-F238E27FC236}">
                <a16:creationId xmlns:a16="http://schemas.microsoft.com/office/drawing/2014/main" id="{95F83CB8-B824-8212-3631-619C8E37423C}"/>
              </a:ext>
            </a:extLst>
          </p:cNvPr>
          <p:cNvSpPr>
            <a:spLocks noGrp="1"/>
          </p:cNvSpPr>
          <p:nvPr>
            <p:ph idx="1"/>
          </p:nvPr>
        </p:nvSpPr>
        <p:spPr/>
        <p:txBody>
          <a:bodyPr/>
          <a:lstStyle/>
          <a:p>
            <a:r>
              <a:rPr lang="en-AU" b="0" i="1" dirty="0">
                <a:solidFill>
                  <a:srgbClr val="000000"/>
                </a:solidFill>
                <a:effectLst/>
                <a:latin typeface="system-ui"/>
              </a:rPr>
              <a:t>So then you are no longer strangers and aliens, but you are citizens with the saints and also members of the household of God, built upon the foundation of the apostles and prophets, with Christ Jesus himself as the cornerstone.</a:t>
            </a:r>
            <a:r>
              <a:rPr lang="en-AU" i="1" baseline="30000" dirty="0">
                <a:solidFill>
                  <a:srgbClr val="000000"/>
                </a:solidFill>
                <a:latin typeface="system-ui"/>
              </a:rPr>
              <a:t> </a:t>
            </a:r>
            <a:r>
              <a:rPr lang="en-AU" b="0" i="1" dirty="0">
                <a:solidFill>
                  <a:srgbClr val="000000"/>
                </a:solidFill>
                <a:effectLst/>
                <a:latin typeface="system-ui"/>
              </a:rPr>
              <a:t>In him the whole structure is joined together and grows into a holy temple in the Lord; in whom you also are built together spiritually into a dwelling place for God </a:t>
            </a:r>
            <a:r>
              <a:rPr lang="en-AU" b="0" i="0" dirty="0">
                <a:solidFill>
                  <a:srgbClr val="000000"/>
                </a:solidFill>
                <a:effectLst/>
                <a:latin typeface="system-ui"/>
              </a:rPr>
              <a:t>(Ephesians 2:19-22).</a:t>
            </a:r>
          </a:p>
          <a:p>
            <a:endParaRPr lang="en-AU" dirty="0">
              <a:solidFill>
                <a:srgbClr val="000000"/>
              </a:solidFill>
              <a:latin typeface="system-ui"/>
            </a:endParaRPr>
          </a:p>
          <a:p>
            <a:r>
              <a:rPr lang="en-AU" dirty="0">
                <a:solidFill>
                  <a:srgbClr val="000000"/>
                </a:solidFill>
                <a:latin typeface="system-ui"/>
              </a:rPr>
              <a:t>Synodality is an </a:t>
            </a:r>
            <a:r>
              <a:rPr lang="en-AU" b="1" dirty="0" err="1">
                <a:solidFill>
                  <a:srgbClr val="000000"/>
                </a:solidFill>
                <a:latin typeface="system-ui"/>
              </a:rPr>
              <a:t>eccesial</a:t>
            </a:r>
            <a:r>
              <a:rPr lang="en-AU" b="1" dirty="0">
                <a:solidFill>
                  <a:srgbClr val="000000"/>
                </a:solidFill>
                <a:latin typeface="system-ui"/>
              </a:rPr>
              <a:t> task </a:t>
            </a:r>
            <a:r>
              <a:rPr lang="en-AU" dirty="0">
                <a:solidFill>
                  <a:srgbClr val="000000"/>
                </a:solidFill>
                <a:latin typeface="system-ui"/>
              </a:rPr>
              <a:t>undertaken</a:t>
            </a:r>
            <a:r>
              <a:rPr lang="en-AU" b="1" dirty="0">
                <a:solidFill>
                  <a:srgbClr val="000000"/>
                </a:solidFill>
                <a:latin typeface="system-ui"/>
              </a:rPr>
              <a:t> by </a:t>
            </a:r>
            <a:r>
              <a:rPr lang="en-AU" dirty="0">
                <a:solidFill>
                  <a:srgbClr val="000000"/>
                </a:solidFill>
                <a:latin typeface="system-ui"/>
              </a:rPr>
              <a:t>a community of disciples (of Jesus), </a:t>
            </a:r>
            <a:r>
              <a:rPr lang="en-AU" b="1" dirty="0">
                <a:solidFill>
                  <a:srgbClr val="000000"/>
                </a:solidFill>
                <a:latin typeface="system-ui"/>
              </a:rPr>
              <a:t>with</a:t>
            </a:r>
            <a:r>
              <a:rPr lang="en-AU" dirty="0">
                <a:solidFill>
                  <a:srgbClr val="000000"/>
                </a:solidFill>
                <a:latin typeface="system-ui"/>
              </a:rPr>
              <a:t> a community of disciples (of Jesus) and </a:t>
            </a:r>
            <a:r>
              <a:rPr lang="en-AU" b="1" dirty="0">
                <a:solidFill>
                  <a:srgbClr val="000000"/>
                </a:solidFill>
                <a:latin typeface="system-ui"/>
              </a:rPr>
              <a:t>for</a:t>
            </a:r>
            <a:r>
              <a:rPr lang="en-AU" dirty="0">
                <a:solidFill>
                  <a:srgbClr val="000000"/>
                </a:solidFill>
                <a:latin typeface="system-ui"/>
              </a:rPr>
              <a:t> a community of disciples (of Jesus).</a:t>
            </a:r>
            <a:endParaRPr lang="en-AU" dirty="0"/>
          </a:p>
        </p:txBody>
      </p:sp>
    </p:spTree>
    <p:extLst>
      <p:ext uri="{BB962C8B-B14F-4D97-AF65-F5344CB8AC3E}">
        <p14:creationId xmlns:p14="http://schemas.microsoft.com/office/powerpoint/2010/main" val="101019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5516563"/>
          </a:xfrm>
        </p:spPr>
        <p:txBody>
          <a:bodyPr>
            <a:noAutofit/>
          </a:bodyPr>
          <a:lstStyle/>
          <a:p>
            <a:r>
              <a:rPr lang="en-US" dirty="0"/>
              <a:t>A “high theology” of ordained ministry</a:t>
            </a:r>
          </a:p>
          <a:p>
            <a:pPr marL="0" indent="0">
              <a:buNone/>
            </a:pPr>
            <a:endParaRPr lang="en-US" dirty="0"/>
          </a:p>
          <a:p>
            <a:r>
              <a:rPr lang="en-US" dirty="0"/>
              <a:t>Can it lead to a new clericalism?</a:t>
            </a:r>
          </a:p>
          <a:p>
            <a:pPr lvl="1"/>
            <a:r>
              <a:rPr lang="en-US" sz="2800" dirty="0"/>
              <a:t>Undoubtedly yes</a:t>
            </a:r>
          </a:p>
          <a:p>
            <a:pPr lvl="1"/>
            <a:r>
              <a:rPr lang="en-US" sz="2800" dirty="0"/>
              <a:t>How do we avoid this danger?</a:t>
            </a:r>
          </a:p>
          <a:p>
            <a:pPr marL="457200" lvl="1" indent="0">
              <a:buNone/>
            </a:pPr>
            <a:endParaRPr lang="en-US" sz="2800" dirty="0"/>
          </a:p>
          <a:p>
            <a:r>
              <a:rPr lang="en-US" dirty="0"/>
              <a:t>We must remember who it is of whom we are, individually and together, the sacramental signs: it is Christ’s priesthood in which we participate – it is his priesthood we must exercise.</a:t>
            </a:r>
          </a:p>
          <a:p>
            <a:pPr marL="0" indent="0">
              <a:buNone/>
            </a:pPr>
            <a:endParaRPr lang="en-US" dirty="0"/>
          </a:p>
          <a:p>
            <a:r>
              <a:rPr lang="en-US" dirty="0"/>
              <a:t>How did Christ exercise its priesthood?</a:t>
            </a:r>
          </a:p>
        </p:txBody>
      </p:sp>
    </p:spTree>
    <p:extLst>
      <p:ext uri="{BB962C8B-B14F-4D97-AF65-F5344CB8AC3E}">
        <p14:creationId xmlns:p14="http://schemas.microsoft.com/office/powerpoint/2010/main" val="31489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anim calcmode="lin" valueType="num">
                                      <p:cBhvr>
                                        <p:cTn id="4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4648200"/>
          </a:xfrm>
        </p:spPr>
        <p:txBody>
          <a:bodyPr>
            <a:normAutofit lnSpcReduction="10000"/>
          </a:bodyPr>
          <a:lstStyle/>
          <a:p>
            <a:r>
              <a:rPr lang="en-US" sz="3600" dirty="0"/>
              <a:t>When he had washed their feet, and taken his garments, and resumed his place, he said to them, "Do you know what I have done to you? You call me Teacher and Lord; and you are right, for so I am. If I then, your Lord and Teacher, have washed your feet, you also ought to wash one another's feet. For I have given you an example, that you also should do as I have done to you. (John 13:12-15).</a:t>
            </a:r>
          </a:p>
          <a:p>
            <a:endParaRPr lang="en-US" dirty="0"/>
          </a:p>
        </p:txBody>
      </p:sp>
    </p:spTree>
    <p:extLst>
      <p:ext uri="{BB962C8B-B14F-4D97-AF65-F5344CB8AC3E}">
        <p14:creationId xmlns:p14="http://schemas.microsoft.com/office/powerpoint/2010/main" val="862093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0680" y="832203"/>
            <a:ext cx="2359152" cy="321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506" y="1559103"/>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79491" y="5334000"/>
            <a:ext cx="6288325" cy="1200329"/>
          </a:xfrm>
          <a:prstGeom prst="rect">
            <a:avLst/>
          </a:prstGeom>
          <a:noFill/>
        </p:spPr>
        <p:txBody>
          <a:bodyPr wrap="none" rtlCol="0">
            <a:spAutoFit/>
          </a:bodyPr>
          <a:lstStyle/>
          <a:p>
            <a:pPr algn="ctr"/>
            <a:r>
              <a:rPr lang="en-US" sz="2400" dirty="0"/>
              <a:t>How will people recognize Christ the head in us? </a:t>
            </a:r>
          </a:p>
          <a:p>
            <a:pPr algn="ctr"/>
            <a:r>
              <a:rPr lang="en-US" sz="2400" dirty="0"/>
              <a:t>When they see our faces reflected in the water </a:t>
            </a:r>
          </a:p>
          <a:p>
            <a:pPr algn="ctr"/>
            <a:r>
              <a:rPr lang="en-US" sz="2400" dirty="0"/>
              <a:t>with which we humbly wash their feet.</a:t>
            </a:r>
          </a:p>
        </p:txBody>
      </p:sp>
    </p:spTree>
    <p:extLst>
      <p:ext uri="{BB962C8B-B14F-4D97-AF65-F5344CB8AC3E}">
        <p14:creationId xmlns:p14="http://schemas.microsoft.com/office/powerpoint/2010/main" val="32897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1000"/>
                                        <p:tgtEl>
                                          <p:spTgt spid="3075"/>
                                        </p:tgtEl>
                                      </p:cBhvr>
                                    </p:animEffect>
                                    <p:anim calcmode="lin" valueType="num">
                                      <p:cBhvr>
                                        <p:cTn id="15" dur="1000" fill="hold"/>
                                        <p:tgtEl>
                                          <p:spTgt spid="3075"/>
                                        </p:tgtEl>
                                        <p:attrNameLst>
                                          <p:attrName>ppt_x</p:attrName>
                                        </p:attrNameLst>
                                      </p:cBhvr>
                                      <p:tavLst>
                                        <p:tav tm="0">
                                          <p:val>
                                            <p:strVal val="#ppt_x"/>
                                          </p:val>
                                        </p:tav>
                                        <p:tav tm="100000">
                                          <p:val>
                                            <p:strVal val="#ppt_x"/>
                                          </p:val>
                                        </p:tav>
                                      </p:tavLst>
                                    </p:anim>
                                    <p:anim calcmode="lin" valueType="num">
                                      <p:cBhvr>
                                        <p:cTn id="1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1448" y="871471"/>
            <a:ext cx="4314825" cy="304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1" y="4953001"/>
            <a:ext cx="7611379" cy="1569660"/>
          </a:xfrm>
          <a:prstGeom prst="rect">
            <a:avLst/>
          </a:prstGeom>
          <a:noFill/>
        </p:spPr>
        <p:txBody>
          <a:bodyPr wrap="none" rtlCol="0">
            <a:spAutoFit/>
          </a:bodyPr>
          <a:lstStyle/>
          <a:p>
            <a:r>
              <a:rPr lang="en-US" sz="2400" dirty="0"/>
              <a:t>How will people recognize Christ the Good Shepherd in us? </a:t>
            </a:r>
          </a:p>
          <a:p>
            <a:r>
              <a:rPr lang="en-US" sz="2400" dirty="0"/>
              <a:t>When we reach out tenderly to those who are lost </a:t>
            </a:r>
          </a:p>
          <a:p>
            <a:r>
              <a:rPr lang="en-US" sz="2400" dirty="0"/>
              <a:t>and bear the burden of their confusion and sorrow </a:t>
            </a:r>
          </a:p>
          <a:p>
            <a:r>
              <a:rPr lang="en-US" sz="2400" dirty="0"/>
              <a:t>with them and for them.</a:t>
            </a: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397" t="3428" r="25632" b="-3428"/>
          <a:stretch/>
        </p:blipFill>
        <p:spPr bwMode="auto">
          <a:xfrm>
            <a:off x="6172192" y="2362189"/>
            <a:ext cx="4092565" cy="164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5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6241" y="3385594"/>
            <a:ext cx="2351437"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424" y="788533"/>
            <a:ext cx="3309938" cy="463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1" y="1013175"/>
            <a:ext cx="5791650" cy="2308324"/>
          </a:xfrm>
          <a:prstGeom prst="rect">
            <a:avLst/>
          </a:prstGeom>
          <a:noFill/>
        </p:spPr>
        <p:txBody>
          <a:bodyPr wrap="none" rtlCol="0">
            <a:spAutoFit/>
          </a:bodyPr>
          <a:lstStyle/>
          <a:p>
            <a:r>
              <a:rPr lang="en-US" sz="2400" dirty="0"/>
              <a:t>How will people recognize Christ</a:t>
            </a:r>
          </a:p>
          <a:p>
            <a:r>
              <a:rPr lang="en-US" sz="2400" dirty="0"/>
              <a:t>the loving spouse in us?</a:t>
            </a:r>
          </a:p>
          <a:p>
            <a:endParaRPr lang="en-US" sz="2400" dirty="0"/>
          </a:p>
          <a:p>
            <a:r>
              <a:rPr lang="en-US" sz="2400" dirty="0"/>
              <a:t>When we break our bodies </a:t>
            </a:r>
          </a:p>
          <a:p>
            <a:r>
              <a:rPr lang="en-US" sz="2400" dirty="0"/>
              <a:t>and spill our blood for them, giving ourselves</a:t>
            </a:r>
          </a:p>
          <a:p>
            <a:r>
              <a:rPr lang="en-US" sz="2400" dirty="0"/>
              <a:t>up for them as Christ gave himself up for all.</a:t>
            </a:r>
          </a:p>
        </p:txBody>
      </p:sp>
    </p:spTree>
    <p:extLst>
      <p:ext uri="{BB962C8B-B14F-4D97-AF65-F5344CB8AC3E}">
        <p14:creationId xmlns:p14="http://schemas.microsoft.com/office/powerpoint/2010/main" val="13514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123"/>
                                        </p:tgtEl>
                                        <p:attrNameLst>
                                          <p:attrName>style.visibility</p:attrName>
                                        </p:attrNameLst>
                                      </p:cBhvr>
                                      <p:to>
                                        <p:strVal val="visible"/>
                                      </p:to>
                                    </p:set>
                                    <p:animEffect transition="in" filter="fade">
                                      <p:cBhvr>
                                        <p:cTn id="34" dur="1000"/>
                                        <p:tgtEl>
                                          <p:spTgt spid="5123"/>
                                        </p:tgtEl>
                                      </p:cBhvr>
                                    </p:animEffect>
                                    <p:anim calcmode="lin" valueType="num">
                                      <p:cBhvr>
                                        <p:cTn id="35" dur="1000" fill="hold"/>
                                        <p:tgtEl>
                                          <p:spTgt spid="5123"/>
                                        </p:tgtEl>
                                        <p:attrNameLst>
                                          <p:attrName>ppt_x</p:attrName>
                                        </p:attrNameLst>
                                      </p:cBhvr>
                                      <p:tavLst>
                                        <p:tav tm="0">
                                          <p:val>
                                            <p:strVal val="#ppt_x"/>
                                          </p:val>
                                        </p:tav>
                                        <p:tav tm="100000">
                                          <p:val>
                                            <p:strVal val="#ppt_x"/>
                                          </p:val>
                                        </p:tav>
                                      </p:tavLst>
                                    </p:anim>
                                    <p:anim calcmode="lin" valueType="num">
                                      <p:cBhvr>
                                        <p:cTn id="36"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122"/>
                                        </p:tgtEl>
                                        <p:attrNameLst>
                                          <p:attrName>style.visibility</p:attrName>
                                        </p:attrNameLst>
                                      </p:cBhvr>
                                      <p:to>
                                        <p:strVal val="visible"/>
                                      </p:to>
                                    </p:set>
                                    <p:animEffect transition="in" filter="fade">
                                      <p:cBhvr>
                                        <p:cTn id="41" dur="1000"/>
                                        <p:tgtEl>
                                          <p:spTgt spid="5122"/>
                                        </p:tgtEl>
                                      </p:cBhvr>
                                    </p:animEffect>
                                    <p:anim calcmode="lin" valueType="num">
                                      <p:cBhvr>
                                        <p:cTn id="42" dur="1000" fill="hold"/>
                                        <p:tgtEl>
                                          <p:spTgt spid="5122"/>
                                        </p:tgtEl>
                                        <p:attrNameLst>
                                          <p:attrName>ppt_x</p:attrName>
                                        </p:attrNameLst>
                                      </p:cBhvr>
                                      <p:tavLst>
                                        <p:tav tm="0">
                                          <p:val>
                                            <p:strVal val="#ppt_x"/>
                                          </p:val>
                                        </p:tav>
                                        <p:tav tm="100000">
                                          <p:val>
                                            <p:strVal val="#ppt_x"/>
                                          </p:val>
                                        </p:tav>
                                      </p:tavLst>
                                    </p:anim>
                                    <p:anim calcmode="lin" valueType="num">
                                      <p:cBhvr>
                                        <p:cTn id="4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2335"/>
            <a:ext cx="10515600" cy="1325563"/>
          </a:xfrm>
        </p:spPr>
        <p:txBody>
          <a:bodyPr>
            <a:normAutofit/>
          </a:bodyPr>
          <a:lstStyle/>
          <a:p>
            <a:pPr algn="ctr"/>
            <a:r>
              <a:rPr lang="en-US" dirty="0"/>
              <a:t>Christ the model for the ordained ministry</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2731" y="1279773"/>
            <a:ext cx="181927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0354" y="3933715"/>
            <a:ext cx="2438400" cy="2308324"/>
          </a:xfrm>
          <a:prstGeom prst="rect">
            <a:avLst/>
          </a:prstGeom>
        </p:spPr>
        <p:txBody>
          <a:bodyPr wrap="square">
            <a:spAutoFit/>
          </a:bodyPr>
          <a:lstStyle/>
          <a:p>
            <a:r>
              <a:rPr lang="en-US" dirty="0"/>
              <a:t>While he was yet at a distance, </a:t>
            </a:r>
          </a:p>
          <a:p>
            <a:r>
              <a:rPr lang="en-US" dirty="0"/>
              <a:t>his father saw him and had compassion, </a:t>
            </a:r>
          </a:p>
          <a:p>
            <a:r>
              <a:rPr lang="en-US" dirty="0"/>
              <a:t>and ran and embraced him </a:t>
            </a:r>
          </a:p>
          <a:p>
            <a:r>
              <a:rPr lang="en-US" dirty="0"/>
              <a:t>and kissed him (Luke 15:20)</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837" y="1517898"/>
            <a:ext cx="20193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11547" y="3836198"/>
            <a:ext cx="2778379" cy="1200329"/>
          </a:xfrm>
          <a:prstGeom prst="rect">
            <a:avLst/>
          </a:prstGeom>
        </p:spPr>
        <p:txBody>
          <a:bodyPr wrap="square">
            <a:spAutoFit/>
          </a:bodyPr>
          <a:lstStyle/>
          <a:p>
            <a:r>
              <a:rPr lang="en-US" dirty="0"/>
              <a:t>“Zacchaeus, make haste </a:t>
            </a:r>
          </a:p>
          <a:p>
            <a:r>
              <a:rPr lang="en-US" dirty="0"/>
              <a:t>and come down; </a:t>
            </a:r>
          </a:p>
          <a:p>
            <a:r>
              <a:rPr lang="en-US" dirty="0"/>
              <a:t>for I must stay </a:t>
            </a:r>
          </a:p>
          <a:p>
            <a:r>
              <a:rPr lang="en-US" dirty="0"/>
              <a:t>at your house today.”</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327" y="1318400"/>
            <a:ext cx="20097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345105" y="3753157"/>
            <a:ext cx="2637453" cy="369332"/>
          </a:xfrm>
          <a:prstGeom prst="rect">
            <a:avLst/>
          </a:prstGeom>
          <a:noFill/>
        </p:spPr>
        <p:txBody>
          <a:bodyPr wrap="none" rtlCol="0">
            <a:spAutoFit/>
          </a:bodyPr>
          <a:lstStyle/>
          <a:p>
            <a:r>
              <a:rPr lang="en-US" dirty="0"/>
              <a:t>Neither do I condemn you</a:t>
            </a:r>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65" y="5087877"/>
            <a:ext cx="1928813" cy="135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97509" y="5593675"/>
            <a:ext cx="1833515" cy="923330"/>
          </a:xfrm>
          <a:prstGeom prst="rect">
            <a:avLst/>
          </a:prstGeom>
          <a:noFill/>
        </p:spPr>
        <p:txBody>
          <a:bodyPr wrap="none" rtlCol="0">
            <a:spAutoFit/>
          </a:bodyPr>
          <a:lstStyle/>
          <a:p>
            <a:r>
              <a:rPr lang="en-US" dirty="0"/>
              <a:t>Stay with us Lord </a:t>
            </a:r>
          </a:p>
          <a:p>
            <a:r>
              <a:rPr lang="en-US" dirty="0"/>
              <a:t>for evening is </a:t>
            </a:r>
          </a:p>
          <a:p>
            <a:r>
              <a:rPr lang="en-US" dirty="0"/>
              <a:t>approaching</a:t>
            </a:r>
          </a:p>
        </p:txBody>
      </p:sp>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5669" y="4122490"/>
            <a:ext cx="180022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71994" y="4932412"/>
            <a:ext cx="2183675" cy="923330"/>
          </a:xfrm>
          <a:prstGeom prst="rect">
            <a:avLst/>
          </a:prstGeom>
          <a:noFill/>
        </p:spPr>
        <p:txBody>
          <a:bodyPr wrap="none" rtlCol="0">
            <a:spAutoFit/>
          </a:bodyPr>
          <a:lstStyle/>
          <a:p>
            <a:r>
              <a:rPr lang="en-US" dirty="0"/>
              <a:t>Father, forgive them, </a:t>
            </a:r>
          </a:p>
          <a:p>
            <a:r>
              <a:rPr lang="en-US" dirty="0"/>
              <a:t>for they don’t know </a:t>
            </a:r>
          </a:p>
          <a:p>
            <a:r>
              <a:rPr lang="en-US" dirty="0"/>
              <a:t>what they are doing</a:t>
            </a:r>
          </a:p>
        </p:txBody>
      </p:sp>
    </p:spTree>
    <p:extLst>
      <p:ext uri="{BB962C8B-B14F-4D97-AF65-F5344CB8AC3E}">
        <p14:creationId xmlns:p14="http://schemas.microsoft.com/office/powerpoint/2010/main" val="61050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7"/>
                                        </p:tgtEl>
                                        <p:attrNameLst>
                                          <p:attrName>style.visibility</p:attrName>
                                        </p:attrNameLst>
                                      </p:cBhvr>
                                      <p:to>
                                        <p:strVal val="visible"/>
                                      </p:to>
                                    </p:set>
                                    <p:animEffect transition="in" filter="fade">
                                      <p:cBhvr>
                                        <p:cTn id="28" dur="1000"/>
                                        <p:tgtEl>
                                          <p:spTgt spid="3077"/>
                                        </p:tgtEl>
                                      </p:cBhvr>
                                    </p:animEffect>
                                    <p:anim calcmode="lin" valueType="num">
                                      <p:cBhvr>
                                        <p:cTn id="29" dur="1000" fill="hold"/>
                                        <p:tgtEl>
                                          <p:spTgt spid="3077"/>
                                        </p:tgtEl>
                                        <p:attrNameLst>
                                          <p:attrName>ppt_x</p:attrName>
                                        </p:attrNameLst>
                                      </p:cBhvr>
                                      <p:tavLst>
                                        <p:tav tm="0">
                                          <p:val>
                                            <p:strVal val="#ppt_x"/>
                                          </p:val>
                                        </p:tav>
                                        <p:tav tm="100000">
                                          <p:val>
                                            <p:strVal val="#ppt_x"/>
                                          </p:val>
                                        </p:tav>
                                      </p:tavLst>
                                    </p:anim>
                                    <p:anim calcmode="lin" valueType="num">
                                      <p:cBhvr>
                                        <p:cTn id="30"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75"/>
                                        </p:tgtEl>
                                        <p:attrNameLst>
                                          <p:attrName>style.visibility</p:attrName>
                                        </p:attrNameLst>
                                      </p:cBhvr>
                                      <p:to>
                                        <p:strVal val="visible"/>
                                      </p:to>
                                    </p:set>
                                    <p:animEffect transition="in" filter="fade">
                                      <p:cBhvr>
                                        <p:cTn id="42" dur="1000"/>
                                        <p:tgtEl>
                                          <p:spTgt spid="3075"/>
                                        </p:tgtEl>
                                      </p:cBhvr>
                                    </p:animEffect>
                                    <p:anim calcmode="lin" valueType="num">
                                      <p:cBhvr>
                                        <p:cTn id="43" dur="1000" fill="hold"/>
                                        <p:tgtEl>
                                          <p:spTgt spid="3075"/>
                                        </p:tgtEl>
                                        <p:attrNameLst>
                                          <p:attrName>ppt_x</p:attrName>
                                        </p:attrNameLst>
                                      </p:cBhvr>
                                      <p:tavLst>
                                        <p:tav tm="0">
                                          <p:val>
                                            <p:strVal val="#ppt_x"/>
                                          </p:val>
                                        </p:tav>
                                        <p:tav tm="100000">
                                          <p:val>
                                            <p:strVal val="#ppt_x"/>
                                          </p:val>
                                        </p:tav>
                                      </p:tavLst>
                                    </p:anim>
                                    <p:anim calcmode="lin" valueType="num">
                                      <p:cBhvr>
                                        <p:cTn id="4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079"/>
                                        </p:tgtEl>
                                        <p:attrNameLst>
                                          <p:attrName>style.visibility</p:attrName>
                                        </p:attrNameLst>
                                      </p:cBhvr>
                                      <p:to>
                                        <p:strVal val="visible"/>
                                      </p:to>
                                    </p:set>
                                    <p:animEffect transition="in" filter="fade">
                                      <p:cBhvr>
                                        <p:cTn id="56" dur="1000"/>
                                        <p:tgtEl>
                                          <p:spTgt spid="3079"/>
                                        </p:tgtEl>
                                      </p:cBhvr>
                                    </p:animEffect>
                                    <p:anim calcmode="lin" valueType="num">
                                      <p:cBhvr>
                                        <p:cTn id="57" dur="1000" fill="hold"/>
                                        <p:tgtEl>
                                          <p:spTgt spid="3079"/>
                                        </p:tgtEl>
                                        <p:attrNameLst>
                                          <p:attrName>ppt_x</p:attrName>
                                        </p:attrNameLst>
                                      </p:cBhvr>
                                      <p:tavLst>
                                        <p:tav tm="0">
                                          <p:val>
                                            <p:strVal val="#ppt_x"/>
                                          </p:val>
                                        </p:tav>
                                        <p:tav tm="100000">
                                          <p:val>
                                            <p:strVal val="#ppt_x"/>
                                          </p:val>
                                        </p:tav>
                                      </p:tavLst>
                                    </p:anim>
                                    <p:anim calcmode="lin" valueType="num">
                                      <p:cBhvr>
                                        <p:cTn id="58"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078"/>
                                        </p:tgtEl>
                                        <p:attrNameLst>
                                          <p:attrName>style.visibility</p:attrName>
                                        </p:attrNameLst>
                                      </p:cBhvr>
                                      <p:to>
                                        <p:strVal val="visible"/>
                                      </p:to>
                                    </p:set>
                                    <p:animEffect transition="in" filter="fade">
                                      <p:cBhvr>
                                        <p:cTn id="70" dur="1000"/>
                                        <p:tgtEl>
                                          <p:spTgt spid="3078"/>
                                        </p:tgtEl>
                                      </p:cBhvr>
                                    </p:animEffect>
                                    <p:anim calcmode="lin" valueType="num">
                                      <p:cBhvr>
                                        <p:cTn id="71" dur="1000" fill="hold"/>
                                        <p:tgtEl>
                                          <p:spTgt spid="3078"/>
                                        </p:tgtEl>
                                        <p:attrNameLst>
                                          <p:attrName>ppt_x</p:attrName>
                                        </p:attrNameLst>
                                      </p:cBhvr>
                                      <p:tavLst>
                                        <p:tav tm="0">
                                          <p:val>
                                            <p:strVal val="#ppt_x"/>
                                          </p:val>
                                        </p:tav>
                                        <p:tav tm="100000">
                                          <p:val>
                                            <p:strVal val="#ppt_x"/>
                                          </p:val>
                                        </p:tav>
                                      </p:tavLst>
                                    </p:anim>
                                    <p:anim calcmode="lin" valueType="num">
                                      <p:cBhvr>
                                        <p:cTn id="72"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 Reflection and Discussion</a:t>
            </a:r>
          </a:p>
        </p:txBody>
      </p:sp>
      <p:sp>
        <p:nvSpPr>
          <p:cNvPr id="3" name="Content Placeholder 2"/>
          <p:cNvSpPr>
            <a:spLocks noGrp="1"/>
          </p:cNvSpPr>
          <p:nvPr>
            <p:ph idx="1"/>
          </p:nvPr>
        </p:nvSpPr>
        <p:spPr>
          <a:xfrm>
            <a:off x="714910" y="1394110"/>
            <a:ext cx="10515600" cy="5294365"/>
          </a:xfrm>
        </p:spPr>
        <p:txBody>
          <a:bodyPr>
            <a:noAutofit/>
          </a:bodyPr>
          <a:lstStyle/>
          <a:p>
            <a:r>
              <a:rPr lang="en-US" sz="2400" dirty="0"/>
              <a:t>If the Church, the community of disciples, is a priestly people because it is “in Christ” who shares his priesthood with us ….. and if the ordained ministry is a new sharing in the priesthood of Christ to enable the Church to be this priestly people ….. what implications does this have for our ministry among God’s people?</a:t>
            </a:r>
          </a:p>
          <a:p>
            <a:endParaRPr lang="en-US" sz="2400" dirty="0"/>
          </a:p>
          <a:p>
            <a:r>
              <a:rPr lang="en-US" sz="2400" dirty="0"/>
              <a:t>How in practice can/should the ordained ministry be exercised to fulfil this “enabling” role?</a:t>
            </a:r>
          </a:p>
          <a:p>
            <a:endParaRPr lang="en-US" sz="2400" dirty="0"/>
          </a:p>
          <a:p>
            <a:r>
              <a:rPr lang="en-US" sz="2400" dirty="0"/>
              <a:t>What needs to change:</a:t>
            </a:r>
          </a:p>
          <a:p>
            <a:pPr lvl="1"/>
            <a:r>
              <a:rPr lang="en-US" dirty="0"/>
              <a:t>In the archdiocese?</a:t>
            </a:r>
          </a:p>
          <a:p>
            <a:pPr lvl="1"/>
            <a:r>
              <a:rPr lang="en-US" dirty="0"/>
              <a:t>In my parish?</a:t>
            </a:r>
          </a:p>
          <a:p>
            <a:pPr lvl="1"/>
            <a:r>
              <a:rPr lang="en-US" dirty="0"/>
              <a:t>In me?</a:t>
            </a:r>
          </a:p>
        </p:txBody>
      </p:sp>
    </p:spTree>
    <p:extLst>
      <p:ext uri="{BB962C8B-B14F-4D97-AF65-F5344CB8AC3E}">
        <p14:creationId xmlns:p14="http://schemas.microsoft.com/office/powerpoint/2010/main" val="97987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pe Francis discusses married priests, women deacons with German ...">
            <a:extLst>
              <a:ext uri="{FF2B5EF4-FFF2-40B4-BE49-F238E27FC236}">
                <a16:creationId xmlns:a16="http://schemas.microsoft.com/office/drawing/2014/main" id="{0DA68210-430D-4676-8C78-456F5C337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143000"/>
            <a:ext cx="73342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364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Pope Francis</a:t>
            </a:r>
          </a:p>
        </p:txBody>
      </p:sp>
      <p:sp>
        <p:nvSpPr>
          <p:cNvPr id="3" name="Content Placeholder 2"/>
          <p:cNvSpPr>
            <a:spLocks noGrp="1"/>
          </p:cNvSpPr>
          <p:nvPr>
            <p:ph idx="1"/>
          </p:nvPr>
        </p:nvSpPr>
        <p:spPr/>
        <p:txBody>
          <a:bodyPr>
            <a:normAutofit/>
          </a:bodyPr>
          <a:lstStyle/>
          <a:p>
            <a:r>
              <a:rPr lang="en-US" sz="3200" dirty="0"/>
              <a:t>I want to remind priests that the confessional must not be a torture chamber but rather an encounter with the Lord’s mercy which spurs us on to do our best. A small step, in the midst of great human limitations, can be more pleasing to God than a life which appears outwardly in order but moves through the day without confronting great difficulties. Everyone needs to be touched by the comfort and attraction of God’s saving love, which is mysteriously at work in each person, above and beyond their faults and failings (EG 44).</a:t>
            </a:r>
          </a:p>
        </p:txBody>
      </p:sp>
    </p:spTree>
    <p:extLst>
      <p:ext uri="{BB962C8B-B14F-4D97-AF65-F5344CB8AC3E}">
        <p14:creationId xmlns:p14="http://schemas.microsoft.com/office/powerpoint/2010/main" val="202868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41" y="381000"/>
            <a:ext cx="11301573" cy="6172200"/>
          </a:xfrm>
        </p:spPr>
        <p:txBody>
          <a:bodyPr>
            <a:normAutofit/>
          </a:bodyPr>
          <a:lstStyle/>
          <a:p>
            <a:r>
              <a:rPr lang="en-US" dirty="0"/>
              <a:t>I repeat for the entire Church what I have often said to the priests and laity of Buenos Aires: I prefer a Church which is bruised, hurting and dirty because it has been out on the streets, rather than a Church which is unhealthy from being confined and from clinging to its own security. I do not want a Church concerned with being at the </a:t>
            </a:r>
            <a:r>
              <a:rPr lang="en-US" dirty="0" err="1"/>
              <a:t>centre</a:t>
            </a:r>
            <a:r>
              <a:rPr lang="en-US" dirty="0"/>
              <a:t> and which then ends by being caught up in a web of obsessions and procedures. If something should rightly disturb us and trouble our consciences, it is the fact that so many of our brothers and sisters are living without the strength, light and consolation born of friendship with Jesus Christ, without a community of faith to support them, without meaning and a goal in life. More than by fear of going astray, my hope is that we will be moved by the fear of remaining shut up within structures which give us a false sense of security, within rules which make us harsh judges, within habits which make us feel safe, while at our door people are starving and Jesus does not tire of saying to us: “Give them something to eat” (Mk 6:37)     (EG 49).</a:t>
            </a:r>
          </a:p>
        </p:txBody>
      </p:sp>
    </p:spTree>
    <p:extLst>
      <p:ext uri="{BB962C8B-B14F-4D97-AF65-F5344CB8AC3E}">
        <p14:creationId xmlns:p14="http://schemas.microsoft.com/office/powerpoint/2010/main" val="297797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3CB0-6587-D1DB-11D2-8DD50A338BAB}"/>
              </a:ext>
            </a:extLst>
          </p:cNvPr>
          <p:cNvSpPr>
            <a:spLocks noGrp="1"/>
          </p:cNvSpPr>
          <p:nvPr>
            <p:ph type="title"/>
          </p:nvPr>
        </p:nvSpPr>
        <p:spPr>
          <a:xfrm>
            <a:off x="838200" y="365126"/>
            <a:ext cx="10515600" cy="1220394"/>
          </a:xfrm>
        </p:spPr>
        <p:txBody>
          <a:bodyPr>
            <a:normAutofit fontScale="90000"/>
          </a:bodyPr>
          <a:lstStyle/>
          <a:p>
            <a:pPr algn="ctr"/>
            <a:r>
              <a:rPr lang="en-US" dirty="0"/>
              <a:t>What is (who is) the Church?</a:t>
            </a:r>
            <a:br>
              <a:rPr lang="en-US" dirty="0"/>
            </a:br>
            <a:endParaRPr lang="en-AU" dirty="0"/>
          </a:p>
        </p:txBody>
      </p:sp>
      <p:sp>
        <p:nvSpPr>
          <p:cNvPr id="3" name="Content Placeholder 2">
            <a:extLst>
              <a:ext uri="{FF2B5EF4-FFF2-40B4-BE49-F238E27FC236}">
                <a16:creationId xmlns:a16="http://schemas.microsoft.com/office/drawing/2014/main" id="{2137AF2F-7ECF-CBAF-18DA-19C8F93ABEE0}"/>
              </a:ext>
            </a:extLst>
          </p:cNvPr>
          <p:cNvSpPr>
            <a:spLocks noGrp="1"/>
          </p:cNvSpPr>
          <p:nvPr>
            <p:ph idx="1"/>
          </p:nvPr>
        </p:nvSpPr>
        <p:spPr>
          <a:xfrm>
            <a:off x="838200" y="1157680"/>
            <a:ext cx="10515600" cy="5427677"/>
          </a:xfrm>
        </p:spPr>
        <p:txBody>
          <a:bodyPr>
            <a:normAutofit/>
          </a:bodyPr>
          <a:lstStyle/>
          <a:p>
            <a:r>
              <a:rPr lang="en-AU" dirty="0"/>
              <a:t>The </a:t>
            </a:r>
            <a:r>
              <a:rPr lang="en-US" dirty="0"/>
              <a:t>C</a:t>
            </a:r>
            <a:r>
              <a:rPr lang="en-AU" dirty="0" err="1"/>
              <a:t>hurch</a:t>
            </a:r>
            <a:r>
              <a:rPr lang="en-US" dirty="0"/>
              <a:t>,</a:t>
            </a:r>
            <a:r>
              <a:rPr lang="en-AU" dirty="0"/>
              <a:t> in Christ, is in the nature of sacrament – a sign and instrument, that is, of communion with God and of unity among all people …. (LG1)</a:t>
            </a:r>
          </a:p>
          <a:p>
            <a:r>
              <a:rPr lang="en-AU" dirty="0"/>
              <a:t>The Church – that is, the kingdom of Christ already present in mystery -  grows visibly …. (LG3).</a:t>
            </a:r>
          </a:p>
          <a:p>
            <a:r>
              <a:rPr lang="en-AU" dirty="0"/>
              <a:t>The universal Church is seen to be </a:t>
            </a:r>
            <a:r>
              <a:rPr lang="en-AU" i="1" dirty="0"/>
              <a:t>“a people brought into unity from the unity of the Father, the Son and the Holy Spirit” </a:t>
            </a:r>
            <a:r>
              <a:rPr lang="en-AU" dirty="0"/>
              <a:t>(LG 4, quoting St Cyprian). </a:t>
            </a:r>
          </a:p>
          <a:p>
            <a:r>
              <a:rPr lang="en-AU" dirty="0"/>
              <a:t>At all times the Church carries the responsibility of reading the signs of the time and of interpreting them in the light of the gospel</a:t>
            </a:r>
            <a:r>
              <a:rPr lang="en-US" dirty="0"/>
              <a:t> if it is to carry out its task ….. (G&amp;S 4).</a:t>
            </a:r>
            <a:endParaRPr lang="en-AU" dirty="0"/>
          </a:p>
        </p:txBody>
      </p:sp>
    </p:spTree>
    <p:extLst>
      <p:ext uri="{BB962C8B-B14F-4D97-AF65-F5344CB8AC3E}">
        <p14:creationId xmlns:p14="http://schemas.microsoft.com/office/powerpoint/2010/main" val="30088587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611" y="381000"/>
            <a:ext cx="11188558" cy="6096000"/>
          </a:xfrm>
        </p:spPr>
        <p:txBody>
          <a:bodyPr>
            <a:normAutofit/>
          </a:bodyPr>
          <a:lstStyle/>
          <a:p>
            <a:r>
              <a:rPr lang="en-US" dirty="0"/>
              <a:t>At a time when we most need a missionary dynamism which will bring salt and light to the world, many lay people fear that they may be asked to undertake some apostolic work and they seek to avoid any responsibility that may take away from their free time. For example, it has become very difficult today to find trained parish catechists willing to persevere in this work for some years. Something similar is also happening with priests who are obsessed with protecting their free time. This is frequently due to the fact that people feel an overbearing need to guard their personal freedom, as though the task of evangelization was a dangerous poison rather than a joyful response to God’s love which summons us to mission and makes us fulfilled and productive. Some resist giving themselves over completely to mission and thus end up in a state of paralysis and acedia  (EG 81).</a:t>
            </a:r>
          </a:p>
        </p:txBody>
      </p:sp>
    </p:spTree>
    <p:extLst>
      <p:ext uri="{BB962C8B-B14F-4D97-AF65-F5344CB8AC3E}">
        <p14:creationId xmlns:p14="http://schemas.microsoft.com/office/powerpoint/2010/main" val="18888176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047" y="533401"/>
            <a:ext cx="11168009" cy="5592763"/>
          </a:xfrm>
        </p:spPr>
        <p:txBody>
          <a:bodyPr>
            <a:normAutofit/>
          </a:bodyPr>
          <a:lstStyle/>
          <a:p>
            <a:r>
              <a:rPr lang="en-US" dirty="0"/>
              <a:t>Another feature of a good homily is that it is positive. It is not so much concerned with pointing out what shouldn’t be done, but with suggesting what we can do better. In any case, if it does draw attention to something negative, it will also attempt to point to a positive and attractive value, lest it remain mired in complaints, laments, criticisms and reproaches. Positive preaching always offers hope, points to the future, does not leave us trapped in negativity. How good it is when priests, deacons and the laity gather periodically to discover resources which can make preaching more attractive!  (EG 159)</a:t>
            </a:r>
          </a:p>
        </p:txBody>
      </p:sp>
    </p:spTree>
    <p:extLst>
      <p:ext uri="{BB962C8B-B14F-4D97-AF65-F5344CB8AC3E}">
        <p14:creationId xmlns:p14="http://schemas.microsoft.com/office/powerpoint/2010/main" val="3425313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031" y="381001"/>
            <a:ext cx="11743362" cy="5745163"/>
          </a:xfrm>
        </p:spPr>
        <p:txBody>
          <a:bodyPr>
            <a:normAutofit/>
          </a:bodyPr>
          <a:lstStyle/>
          <a:p>
            <a:r>
              <a:rPr lang="en-US" dirty="0"/>
              <a:t>In a culture paradoxically suffering from anonymity and at the same time obsessed with the details of other people’s lives, shamelessly given over to morbid curiosity, the Church must look more closely and sympathetically at others whenever necessary. In our world, ordained ministers and other pastoral workers can make present the fragrance of Christ’s closeness and his personal gaze. The Church will have to initiate everyone – priests, religious and laity – into this “art of accompaniment” which teaches us to remove our sandals before the sacred ground of the other (cf. Ex 3:5). The pace of this accompaniment must be steady and reassuring, reflecting our closeness and our compassionate gaze which also heals, liberates and encourages growth in the Christian life (EG 169).</a:t>
            </a:r>
          </a:p>
        </p:txBody>
      </p:sp>
    </p:spTree>
    <p:extLst>
      <p:ext uri="{BB962C8B-B14F-4D97-AF65-F5344CB8AC3E}">
        <p14:creationId xmlns:p14="http://schemas.microsoft.com/office/powerpoint/2010/main" val="11103509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966" y="533401"/>
            <a:ext cx="11507056" cy="5592763"/>
          </a:xfrm>
        </p:spPr>
        <p:txBody>
          <a:bodyPr>
            <a:normAutofit/>
          </a:bodyPr>
          <a:lstStyle/>
          <a:p>
            <a:r>
              <a:rPr lang="en-US" dirty="0"/>
              <a:t>To be evangelizers of souls, we need to develop a spiritual taste for being close to people’s lives and to discover that this is itself a source of greater joy. Mission is at once a passion for Jesus and a passion for his people. When we stand before Jesus crucified, we see the depth of his love which exalts and sustains us, but at the same time, unless we are blind, we begin to realize that Jesus’ gaze, burning with love, expands to embrace all his people. We realize once more that he wants to make use of us to draw closer to his beloved people. He takes us from the midst of his people and he sends us to his people; without this sense of belonging we cannot understand our deepest identity (EG 268).</a:t>
            </a:r>
          </a:p>
        </p:txBody>
      </p:sp>
    </p:spTree>
    <p:extLst>
      <p:ext uri="{BB962C8B-B14F-4D97-AF65-F5344CB8AC3E}">
        <p14:creationId xmlns:p14="http://schemas.microsoft.com/office/powerpoint/2010/main" val="42781249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A397B4-2AE4-88BC-12DF-26F5C9FB067E}"/>
              </a:ext>
            </a:extLst>
          </p:cNvPr>
          <p:cNvPicPr>
            <a:picLocks noGrp="1" noChangeAspect="1"/>
          </p:cNvPicPr>
          <p:nvPr>
            <p:ph idx="1"/>
          </p:nvPr>
        </p:nvPicPr>
        <p:blipFill>
          <a:blip r:embed="rId2"/>
          <a:stretch>
            <a:fillRect/>
          </a:stretch>
        </p:blipFill>
        <p:spPr>
          <a:xfrm>
            <a:off x="3551491" y="257175"/>
            <a:ext cx="5089017" cy="6343650"/>
          </a:xfrm>
          <a:prstGeom prst="rect">
            <a:avLst/>
          </a:prstGeom>
        </p:spPr>
      </p:pic>
      <p:sp>
        <p:nvSpPr>
          <p:cNvPr id="4" name="Footer Placeholder 3">
            <a:extLst>
              <a:ext uri="{FF2B5EF4-FFF2-40B4-BE49-F238E27FC236}">
                <a16:creationId xmlns:a16="http://schemas.microsoft.com/office/drawing/2014/main" id="{1947786C-416A-581E-54E0-7A321C13AB5A}"/>
              </a:ext>
            </a:extLst>
          </p:cNvPr>
          <p:cNvSpPr>
            <a:spLocks noGrp="1"/>
          </p:cNvSpPr>
          <p:nvPr>
            <p:ph type="ftr" sz="quarter" idx="11"/>
          </p:nvPr>
        </p:nvSpPr>
        <p:spPr/>
        <p:txBody>
          <a:bodyPr/>
          <a:lstStyle/>
          <a:p>
            <a:r>
              <a:rPr lang="en-AU"/>
              <a:t>Fr Vincent Glynn 2023</a:t>
            </a:r>
            <a:endParaRPr lang="en-AU" dirty="0"/>
          </a:p>
        </p:txBody>
      </p:sp>
    </p:spTree>
    <p:extLst>
      <p:ext uri="{BB962C8B-B14F-4D97-AF65-F5344CB8AC3E}">
        <p14:creationId xmlns:p14="http://schemas.microsoft.com/office/powerpoint/2010/main" val="158732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FF85-987A-C565-09C2-2ED2CA28453C}"/>
              </a:ext>
            </a:extLst>
          </p:cNvPr>
          <p:cNvSpPr>
            <a:spLocks noGrp="1"/>
          </p:cNvSpPr>
          <p:nvPr>
            <p:ph type="title"/>
          </p:nvPr>
        </p:nvSpPr>
        <p:spPr/>
        <p:txBody>
          <a:bodyPr/>
          <a:lstStyle/>
          <a:p>
            <a:r>
              <a:rPr lang="en-US" dirty="0"/>
              <a:t>Reading … and interpreting … in the light of the Gospel.</a:t>
            </a:r>
            <a:endParaRPr lang="en-AU" dirty="0"/>
          </a:p>
        </p:txBody>
      </p:sp>
      <p:sp>
        <p:nvSpPr>
          <p:cNvPr id="3" name="Content Placeholder 2">
            <a:extLst>
              <a:ext uri="{FF2B5EF4-FFF2-40B4-BE49-F238E27FC236}">
                <a16:creationId xmlns:a16="http://schemas.microsoft.com/office/drawing/2014/main" id="{D471DE9E-971B-DA04-B0C7-5E717856BBFA}"/>
              </a:ext>
            </a:extLst>
          </p:cNvPr>
          <p:cNvSpPr>
            <a:spLocks noGrp="1"/>
          </p:cNvSpPr>
          <p:nvPr>
            <p:ph idx="1"/>
          </p:nvPr>
        </p:nvSpPr>
        <p:spPr/>
        <p:txBody>
          <a:bodyPr/>
          <a:lstStyle/>
          <a:p>
            <a:r>
              <a:rPr lang="en-US" dirty="0"/>
              <a:t>Signs of the Times:  How do we identify, then read (understand) then interpret?</a:t>
            </a:r>
          </a:p>
          <a:p>
            <a:r>
              <a:rPr lang="en-US" dirty="0"/>
              <a:t>What tools do we (the ecclesial reality we call the Church) bring to the task of interpretation (discernment)?</a:t>
            </a:r>
          </a:p>
          <a:p>
            <a:r>
              <a:rPr lang="en-US" dirty="0"/>
              <a:t>Contemporary challenges, Scriptures, Tradition,</a:t>
            </a:r>
          </a:p>
          <a:p>
            <a:endParaRPr lang="en-US" dirty="0"/>
          </a:p>
          <a:p>
            <a:r>
              <a:rPr lang="en-US" dirty="0"/>
              <a:t>A community (of disciples) called to a three-fold fidelity:</a:t>
            </a:r>
          </a:p>
          <a:p>
            <a:endParaRPr lang="en-AU" dirty="0"/>
          </a:p>
        </p:txBody>
      </p:sp>
    </p:spTree>
    <p:extLst>
      <p:ext uri="{BB962C8B-B14F-4D97-AF65-F5344CB8AC3E}">
        <p14:creationId xmlns:p14="http://schemas.microsoft.com/office/powerpoint/2010/main" val="3825988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2005</TotalTime>
  <Words>7679</Words>
  <Application>Microsoft Office PowerPoint</Application>
  <PresentationFormat>Widescreen</PresentationFormat>
  <Paragraphs>446</Paragraphs>
  <Slides>84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Meiryo</vt:lpstr>
      <vt:lpstr>Arial</vt:lpstr>
      <vt:lpstr>Calibri</vt:lpstr>
      <vt:lpstr>Calibri Light</vt:lpstr>
      <vt:lpstr>EB Garamond</vt:lpstr>
      <vt:lpstr>FFTisaWeb</vt:lpstr>
      <vt:lpstr>system-ui</vt:lpstr>
      <vt:lpstr>Tahoma</vt:lpstr>
      <vt:lpstr>Times New Roman</vt:lpstr>
      <vt:lpstr>Office Theme</vt:lpstr>
      <vt:lpstr>Sydney Clergy Conference 2024  Synodality Serving Renewal: Enabling the Holy Spirit to inspire and guide our missionary response to contemporary challenges</vt:lpstr>
      <vt:lpstr>Part One: Synodality at the Service of Renewal</vt:lpstr>
      <vt:lpstr>Part Two: Situating the Ordained Ministry within a Synodal Church.</vt:lpstr>
      <vt:lpstr>Your Archdiocesan Mission Plan Reflect, Review, Discern, Decide, Act</vt:lpstr>
      <vt:lpstr>The question</vt:lpstr>
      <vt:lpstr>Synod/Synodal/ Synodality</vt:lpstr>
      <vt:lpstr>Journeying together</vt:lpstr>
      <vt:lpstr>What is (who is) the Church? </vt:lpstr>
      <vt:lpstr>Reading … and interpreting … in the light of the Gospel.</vt:lpstr>
      <vt:lpstr>PowerPoint Presentation</vt:lpstr>
      <vt:lpstr>PowerPoint Presentation</vt:lpstr>
      <vt:lpstr>PowerPoint Presentation</vt:lpstr>
      <vt:lpstr>PowerPoint Presentation</vt:lpstr>
      <vt:lpstr>Origins in the Year of Grace</vt:lpstr>
      <vt:lpstr>Origins in the Year of Grace (cont)</vt:lpstr>
      <vt:lpstr>Origins in the Year of Grace (cont)</vt:lpstr>
      <vt:lpstr>Plenary Council</vt:lpstr>
      <vt:lpstr>Plenary Council (cont) </vt:lpstr>
      <vt:lpstr>Plenary Council (cont)</vt:lpstr>
      <vt:lpstr>Plenary Council Decrees</vt:lpstr>
      <vt:lpstr>Plenary Council Decrees</vt:lpstr>
      <vt:lpstr>Plenary Council Decrees</vt:lpstr>
      <vt:lpstr>Plenary Council – what next?</vt:lpstr>
      <vt:lpstr>Synod on Synodality</vt:lpstr>
      <vt:lpstr>Synodality</vt:lpstr>
      <vt:lpstr>The Synodal Journey</vt:lpstr>
      <vt:lpstr>Enlarge the Space of your Tent</vt:lpstr>
      <vt:lpstr>PowerPoint Presentation</vt:lpstr>
      <vt:lpstr>Continental feedback leads to Instrumentum Laboris</vt:lpstr>
      <vt:lpstr>Synod on Synodality – First Assembly (October 2023)</vt:lpstr>
      <vt:lpstr>PowerPoint Presentation</vt:lpstr>
      <vt:lpstr>From the Instrumentum Laboris</vt:lpstr>
      <vt:lpstr>Discernment – in theory and in practice</vt:lpstr>
      <vt:lpstr>Discernment – some prompts from Scripture</vt:lpstr>
      <vt:lpstr>The Experience of the Plenary Council</vt:lpstr>
      <vt:lpstr>PowerPoint Presentation</vt:lpstr>
      <vt:lpstr>PowerPoint Presentation</vt:lpstr>
      <vt:lpstr>PowerPoint Presentation</vt:lpstr>
      <vt:lpstr>Listening to all the voices ……</vt:lpstr>
      <vt:lpstr>PowerPoint Presentation</vt:lpstr>
      <vt:lpstr>PowerPoint Presentation</vt:lpstr>
      <vt:lpstr>Listening and Discernment</vt:lpstr>
      <vt:lpstr>What must we do brothers?</vt:lpstr>
      <vt:lpstr>Part Two: Situating the Ordained Ministry within a Synodal Church.</vt:lpstr>
      <vt:lpstr>Clericalism and the Synod</vt:lpstr>
      <vt:lpstr>PowerPoint Presentation</vt:lpstr>
      <vt:lpstr>Synod Synthesis Report - October 2023</vt:lpstr>
      <vt:lpstr>PowerPoint Presentation</vt:lpstr>
      <vt:lpstr>Th question of Culture. Culture and charism</vt:lpstr>
      <vt:lpstr>PowerPoint Presentation</vt:lpstr>
      <vt:lpstr>The Catholic Priest – Who is he? Who am I? Who are we? </vt:lpstr>
      <vt:lpstr>PowerPoint Presentation</vt:lpstr>
      <vt:lpstr>PowerPoint Presentation</vt:lpstr>
      <vt:lpstr>What is this one priesthood of Christ? What “makes” Christ a priest? </vt:lpstr>
      <vt:lpstr>PowerPoint Presentation</vt:lpstr>
      <vt:lpstr>John Paul 11</vt:lpstr>
      <vt:lpstr>PowerPoint Presentation</vt:lpstr>
      <vt:lpstr>PowerPoint Presentation</vt:lpstr>
      <vt:lpstr>PowerPoint Presentation</vt:lpstr>
      <vt:lpstr>The parish as a priestly community</vt:lpstr>
      <vt:lpstr>PowerPoint Presentation</vt:lpstr>
      <vt:lpstr>So what is this Church?</vt:lpstr>
      <vt:lpstr>PowerPoint Presentation</vt:lpstr>
      <vt:lpstr>So what is this Church?</vt:lpstr>
      <vt:lpstr>PowerPoint Presentation</vt:lpstr>
      <vt:lpstr>PowerPoint Presentation</vt:lpstr>
      <vt:lpstr>So what is this Church?</vt:lpstr>
      <vt:lpstr>So what is this Church?</vt:lpstr>
      <vt:lpstr>Ordained Ministry</vt:lpstr>
      <vt:lpstr>PowerPoint Presentation</vt:lpstr>
      <vt:lpstr>PowerPoint Presentation</vt:lpstr>
      <vt:lpstr>PowerPoint Presentation</vt:lpstr>
      <vt:lpstr>PowerPoint Presentation</vt:lpstr>
      <vt:lpstr>PowerPoint Presentation</vt:lpstr>
      <vt:lpstr>Christ the model for the ordained ministry</vt:lpstr>
      <vt:lpstr>For Reflection and Discussion</vt:lpstr>
      <vt:lpstr>PowerPoint Presentation</vt:lpstr>
      <vt:lpstr>From Pope Francis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Ongoing Priestly Formation Day  Synodality</dc:title>
  <dc:creator>Vincent Glynn</dc:creator>
  <cp:lastModifiedBy>Peter Rodrigues</cp:lastModifiedBy>
  <cp:revision>9</cp:revision>
  <dcterms:created xsi:type="dcterms:W3CDTF">2023-08-20T10:05:53Z</dcterms:created>
  <dcterms:modified xsi:type="dcterms:W3CDTF">2024-04-04T21:50:08Z</dcterms:modified>
</cp:coreProperties>
</file>